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2" r:id="rId1"/>
  </p:sldMasterIdLst>
  <p:notesMasterIdLst>
    <p:notesMasterId r:id="rId39"/>
  </p:notesMasterIdLst>
  <p:sldIdLst>
    <p:sldId id="266" r:id="rId2"/>
    <p:sldId id="316" r:id="rId3"/>
    <p:sldId id="304" r:id="rId4"/>
    <p:sldId id="269" r:id="rId5"/>
    <p:sldId id="303" r:id="rId6"/>
    <p:sldId id="277" r:id="rId7"/>
    <p:sldId id="281" r:id="rId8"/>
    <p:sldId id="319" r:id="rId9"/>
    <p:sldId id="291" r:id="rId10"/>
    <p:sldId id="293" r:id="rId11"/>
    <p:sldId id="305" r:id="rId12"/>
    <p:sldId id="306" r:id="rId13"/>
    <p:sldId id="307" r:id="rId14"/>
    <p:sldId id="294" r:id="rId15"/>
    <p:sldId id="295" r:id="rId16"/>
    <p:sldId id="296" r:id="rId17"/>
    <p:sldId id="297" r:id="rId18"/>
    <p:sldId id="298" r:id="rId19"/>
    <p:sldId id="299" r:id="rId20"/>
    <p:sldId id="300" r:id="rId21"/>
    <p:sldId id="301" r:id="rId22"/>
    <p:sldId id="287" r:id="rId23"/>
    <p:sldId id="260" r:id="rId24"/>
    <p:sldId id="314" r:id="rId25"/>
    <p:sldId id="317" r:id="rId26"/>
    <p:sldId id="289" r:id="rId27"/>
    <p:sldId id="320" r:id="rId28"/>
    <p:sldId id="308" r:id="rId29"/>
    <p:sldId id="309" r:id="rId30"/>
    <p:sldId id="311" r:id="rId31"/>
    <p:sldId id="312" r:id="rId32"/>
    <p:sldId id="310" r:id="rId33"/>
    <p:sldId id="313" r:id="rId34"/>
    <p:sldId id="279" r:id="rId35"/>
    <p:sldId id="280" r:id="rId36"/>
    <p:sldId id="321" r:id="rId37"/>
    <p:sldId id="315" r:id="rId38"/>
  </p:sldIdLst>
  <p:sldSz cx="12192000" cy="6858000"/>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6600"/>
    <a:srgbClr val="FF6600"/>
    <a:srgbClr val="0066CC"/>
    <a:srgbClr val="F3A75B"/>
    <a:srgbClr val="F7F9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2" d="100"/>
          <a:sy n="112" d="100"/>
        </p:scale>
        <p:origin x="41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l-GR"/>
              <a:t>Πρόγραμμα Στήριξης και Ενίσχυσης ΜΜΕ</a:t>
            </a:r>
          </a:p>
        </c:rich>
      </c:tx>
      <c:layout>
        <c:manualLayout>
          <c:xMode val="edge"/>
          <c:yMode val="edge"/>
          <c:x val="0.23342107736151269"/>
          <c:y val="2.5652549348334351E-2"/>
        </c:manualLayout>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v>εργολάβοι</c:v>
          </c:tx>
          <c:spPr>
            <a:solidFill>
              <a:schemeClr val="accent1"/>
            </a:solidFill>
            <a:ln>
              <a:noFill/>
            </a:ln>
            <a:effectLst/>
            <a:sp3d/>
          </c:spPr>
          <c:invertIfNegative val="0"/>
          <c:val>
            <c:numRef>
              <c:f>Φύλλο1!$B$4:$D$4</c:f>
              <c:numCache>
                <c:formatCode>#,##0</c:formatCode>
                <c:ptCount val="3"/>
                <c:pt idx="0" formatCode="#,##0.00">
                  <c:v>1553128.8</c:v>
                </c:pt>
                <c:pt idx="1">
                  <c:v>708800</c:v>
                </c:pt>
                <c:pt idx="2" formatCode="General">
                  <c:v>1980724</c:v>
                </c:pt>
              </c:numCache>
            </c:numRef>
          </c:val>
          <c:extLst>
            <c:ext xmlns:c16="http://schemas.microsoft.com/office/drawing/2014/chart" uri="{C3380CC4-5D6E-409C-BE32-E72D297353CC}">
              <c16:uniqueId val="{00000000-EE72-461D-9523-B805E9597E34}"/>
            </c:ext>
          </c:extLst>
        </c:ser>
        <c:ser>
          <c:idx val="1"/>
          <c:order val="1"/>
          <c:tx>
            <c:v>υπεργολαβοι</c:v>
          </c:tx>
          <c:spPr>
            <a:solidFill>
              <a:schemeClr val="accent2"/>
            </a:solidFill>
            <a:ln>
              <a:noFill/>
            </a:ln>
            <a:effectLst/>
            <a:sp3d/>
          </c:spPr>
          <c:invertIfNegative val="0"/>
          <c:val>
            <c:numRef>
              <c:f>Φύλλο1!$B$5:$D$5</c:f>
              <c:numCache>
                <c:formatCode>#,##0.00</c:formatCode>
                <c:ptCount val="3"/>
                <c:pt idx="0" formatCode="#,##0">
                  <c:v>640000</c:v>
                </c:pt>
                <c:pt idx="1">
                  <c:v>565504</c:v>
                </c:pt>
                <c:pt idx="2" formatCode="General">
                  <c:v>1314188</c:v>
                </c:pt>
              </c:numCache>
            </c:numRef>
          </c:val>
          <c:extLst>
            <c:ext xmlns:c16="http://schemas.microsoft.com/office/drawing/2014/chart" uri="{C3380CC4-5D6E-409C-BE32-E72D297353CC}">
              <c16:uniqueId val="{00000001-EE72-461D-9523-B805E9597E34}"/>
            </c:ext>
          </c:extLst>
        </c:ser>
        <c:dLbls>
          <c:showLegendKey val="0"/>
          <c:showVal val="0"/>
          <c:showCatName val="0"/>
          <c:showSerName val="0"/>
          <c:showPercent val="0"/>
          <c:showBubbleSize val="0"/>
        </c:dLbls>
        <c:gapWidth val="150"/>
        <c:shape val="box"/>
        <c:axId val="84086784"/>
        <c:axId val="84088320"/>
        <c:axId val="0"/>
      </c:bar3DChart>
      <c:catAx>
        <c:axId val="84086784"/>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84088320"/>
        <c:crosses val="autoZero"/>
        <c:auto val="1"/>
        <c:lblAlgn val="ctr"/>
        <c:lblOffset val="100"/>
        <c:noMultiLvlLbl val="0"/>
      </c:catAx>
      <c:valAx>
        <c:axId val="840883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84086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0173917239551645E-2"/>
          <c:y val="0.14717503514927974"/>
          <c:w val="0.63060673665791944"/>
          <c:h val="0.6982407407407405"/>
        </c:manualLayout>
      </c:layout>
      <c:pie3DChart>
        <c:varyColors val="1"/>
        <c:ser>
          <c:idx val="0"/>
          <c:order val="0"/>
          <c:explosion val="1"/>
          <c:dPt>
            <c:idx val="0"/>
            <c:bubble3D val="0"/>
            <c:spPr>
              <a:solidFill>
                <a:schemeClr val="accent1">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5B1F-41C9-9360-56742C790F40}"/>
              </c:ext>
            </c:extLst>
          </c:dPt>
          <c:dPt>
            <c:idx val="1"/>
            <c:bubble3D val="0"/>
            <c:spPr>
              <a:solidFill>
                <a:srgbClr val="F3A75B"/>
              </a:solidFill>
              <a:ln w="25400">
                <a:solidFill>
                  <a:schemeClr val="lt1"/>
                </a:solidFill>
              </a:ln>
              <a:effectLst/>
              <a:sp3d contourW="25400">
                <a:contourClr>
                  <a:schemeClr val="lt1"/>
                </a:contourClr>
              </a:sp3d>
            </c:spPr>
            <c:extLst>
              <c:ext xmlns:c16="http://schemas.microsoft.com/office/drawing/2014/chart" uri="{C3380CC4-5D6E-409C-BE32-E72D297353CC}">
                <c16:uniqueId val="{00000003-5B1F-41C9-9360-56742C790F40}"/>
              </c:ext>
            </c:extLst>
          </c:dPt>
          <c:dPt>
            <c:idx val="2"/>
            <c:bubble3D val="0"/>
            <c:spPr>
              <a:solidFill>
                <a:schemeClr val="bg1">
                  <a:lumMod val="7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5-5B1F-41C9-9360-56742C790F40}"/>
              </c:ext>
            </c:extLst>
          </c:dPt>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B1F-41C9-9360-56742C790F40}"/>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B1F-41C9-9360-56742C790F40}"/>
                </c:ext>
              </c:extLst>
            </c:dLbl>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B1F-41C9-9360-56742C790F4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Calibri" pitchFamily="34" charset="0"/>
                    <a:ea typeface="+mn-ea"/>
                    <a:cs typeface="+mn-cs"/>
                  </a:defRPr>
                </a:pPr>
                <a:endParaRPr lang="el-GR"/>
              </a:p>
            </c:txPr>
            <c:dLblPos val="ctr"/>
            <c:showLegendKey val="0"/>
            <c:showVal val="0"/>
            <c:showCatName val="0"/>
            <c:showSerName val="0"/>
            <c:showPercent val="0"/>
            <c:showBubbleSize val="0"/>
            <c:extLst>
              <c:ext xmlns:c15="http://schemas.microsoft.com/office/drawing/2012/chart" uri="{CE6537A1-D6FC-4f65-9D91-7224C49458BB}"/>
            </c:extLst>
          </c:dLbls>
          <c:cat>
            <c:strRef>
              <c:f>Φύλλο1!$A$3:$A$5</c:f>
              <c:strCache>
                <c:ptCount val="3"/>
                <c:pt idx="0">
                  <c:v>ΔΥΤΙΚΗ ΜΑΚΕΔΟΝΙΑ</c:v>
                </c:pt>
                <c:pt idx="1">
                  <c:v>ΜΕΓΑΛΟΠΟΛΗ</c:v>
                </c:pt>
                <c:pt idx="2">
                  <c:v>ΝΗΣΙΑ ΒΟΡΕΙΟΥ-ΝΟΤΙΟΥ ΑΙΓΑΙΟΥ &amp; ΚΡΗΤΗ</c:v>
                </c:pt>
              </c:strCache>
            </c:strRef>
          </c:cat>
          <c:val>
            <c:numRef>
              <c:f>Φύλλο1!$C$3:$C$5</c:f>
              <c:numCache>
                <c:formatCode>0%</c:formatCode>
                <c:ptCount val="3"/>
                <c:pt idx="0">
                  <c:v>0.63000000000000189</c:v>
                </c:pt>
                <c:pt idx="1">
                  <c:v>0.24000000000000021</c:v>
                </c:pt>
                <c:pt idx="2">
                  <c:v>0.13</c:v>
                </c:pt>
              </c:numCache>
            </c:numRef>
          </c:val>
          <c:extLst>
            <c:ext xmlns:c16="http://schemas.microsoft.com/office/drawing/2014/chart" uri="{C3380CC4-5D6E-409C-BE32-E72D297353CC}">
              <c16:uniqueId val="{00000006-5B1F-41C9-9360-56742C790F40}"/>
            </c:ext>
          </c:extLst>
        </c:ser>
        <c:dLbls>
          <c:showLegendKey val="0"/>
          <c:showVal val="0"/>
          <c:showCatName val="0"/>
          <c:showSerName val="0"/>
          <c:showPercent val="0"/>
          <c:showBubbleSize val="0"/>
          <c:showLeaderLines val="1"/>
        </c:dLbls>
      </c:pie3DChart>
      <c:spPr>
        <a:noFill/>
        <a:ln>
          <a:noFill/>
        </a:ln>
        <a:effectLst/>
      </c:spPr>
    </c:plotArea>
    <c:legend>
      <c:legendPos val="r"/>
      <c:legendEntry>
        <c:idx val="0"/>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alibri" pitchFamily="34" charset="0"/>
                <a:ea typeface="+mn-ea"/>
                <a:cs typeface="+mn-cs"/>
              </a:defRPr>
            </a:pPr>
            <a:endParaRPr lang="el-GR"/>
          </a:p>
        </c:txPr>
      </c:legendEntry>
      <c:legendEntry>
        <c:idx val="1"/>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alibri" pitchFamily="34" charset="0"/>
                <a:ea typeface="+mn-ea"/>
                <a:cs typeface="+mn-cs"/>
              </a:defRPr>
            </a:pPr>
            <a:endParaRPr lang="el-GR"/>
          </a:p>
        </c:txPr>
      </c:legendEntry>
      <c:legendEntry>
        <c:idx val="2"/>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alibri" pitchFamily="34" charset="0"/>
                <a:ea typeface="+mn-ea"/>
                <a:cs typeface="+mn-cs"/>
              </a:defRPr>
            </a:pPr>
            <a:endParaRPr lang="el-GR"/>
          </a:p>
        </c:txPr>
      </c:legendEntry>
      <c:layout>
        <c:manualLayout>
          <c:xMode val="edge"/>
          <c:yMode val="edge"/>
          <c:x val="0.65991984795200664"/>
          <c:y val="0.30231429582614222"/>
          <c:w val="0.3400801520479943"/>
          <c:h val="0.3555631037141693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l-GR"/>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jpeg"/><Relationship Id="rId5" Type="http://schemas.openxmlformats.org/officeDocument/2006/relationships/image" Target="../media/image8.png"/><Relationship Id="rId4" Type="http://schemas.openxmlformats.org/officeDocument/2006/relationships/image" Target="../media/image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jpeg"/><Relationship Id="rId5" Type="http://schemas.openxmlformats.org/officeDocument/2006/relationships/image" Target="../media/image8.png"/><Relationship Id="rId4"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E6FDF2-459B-40B7-9170-65ED824EB7A7}" type="doc">
      <dgm:prSet loTypeId="urn:microsoft.com/office/officeart/2005/8/layout/hList7#1" loCatId="list" qsTypeId="urn:microsoft.com/office/officeart/2005/8/quickstyle/simple1" qsCatId="simple" csTypeId="urn:microsoft.com/office/officeart/2005/8/colors/accent1_2" csCatId="accent1" phldr="1"/>
      <dgm:spPr/>
    </dgm:pt>
    <dgm:pt modelId="{2C629CF8-249A-4F0F-9762-EE3CBB11F187}">
      <dgm:prSet phldrT="[Κείμενο]" custT="1"/>
      <dgm:spPr/>
      <dgm:t>
        <a:bodyPr/>
        <a:lstStyle/>
        <a:p>
          <a:r>
            <a:rPr lang="el-GR" sz="2400" b="1" dirty="0">
              <a:latin typeface="Calibri" pitchFamily="34" charset="0"/>
            </a:rPr>
            <a:t>Καθαρή ενέργεια</a:t>
          </a:r>
        </a:p>
      </dgm:t>
    </dgm:pt>
    <dgm:pt modelId="{E308D047-4E2D-4123-9A45-CD35B305DB20}" type="parTrans" cxnId="{1E373B4B-0A62-41E1-8ABE-20026AAEFE24}">
      <dgm:prSet/>
      <dgm:spPr/>
      <dgm:t>
        <a:bodyPr/>
        <a:lstStyle/>
        <a:p>
          <a:endParaRPr lang="el-GR"/>
        </a:p>
      </dgm:t>
    </dgm:pt>
    <dgm:pt modelId="{2DDE7E1B-DD7F-4CB8-BA15-F1C0B7DDB68A}" type="sibTrans" cxnId="{1E373B4B-0A62-41E1-8ABE-20026AAEFE24}">
      <dgm:prSet/>
      <dgm:spPr/>
      <dgm:t>
        <a:bodyPr/>
        <a:lstStyle/>
        <a:p>
          <a:endParaRPr lang="el-GR"/>
        </a:p>
      </dgm:t>
    </dgm:pt>
    <dgm:pt modelId="{E93C1B5D-4D0E-4292-8616-11511B4779FC}">
      <dgm:prSet phldrT="[Κείμενο]" custT="1"/>
      <dgm:spPr/>
      <dgm:t>
        <a:bodyPr/>
        <a:lstStyle/>
        <a:p>
          <a:r>
            <a:rPr lang="el-GR" sz="2200" b="1" dirty="0">
              <a:latin typeface="Calibri" pitchFamily="34" charset="0"/>
            </a:rPr>
            <a:t>Βιομηχανία βιοτεχνία και εμπόριο</a:t>
          </a:r>
        </a:p>
      </dgm:t>
    </dgm:pt>
    <dgm:pt modelId="{306AF38A-D31E-4D1E-A120-173A4FF2E14C}" type="parTrans" cxnId="{D05F97CC-F1E1-49CC-B5B8-8122571ABD58}">
      <dgm:prSet/>
      <dgm:spPr/>
      <dgm:t>
        <a:bodyPr/>
        <a:lstStyle/>
        <a:p>
          <a:endParaRPr lang="el-GR"/>
        </a:p>
      </dgm:t>
    </dgm:pt>
    <dgm:pt modelId="{97EF19B4-5415-48C1-BF4A-481BD088363D}" type="sibTrans" cxnId="{D05F97CC-F1E1-49CC-B5B8-8122571ABD58}">
      <dgm:prSet/>
      <dgm:spPr/>
      <dgm:t>
        <a:bodyPr/>
        <a:lstStyle/>
        <a:p>
          <a:endParaRPr lang="el-GR"/>
        </a:p>
      </dgm:t>
    </dgm:pt>
    <dgm:pt modelId="{53521F36-1ED7-466C-B5DD-81979174A2DB}">
      <dgm:prSet phldrT="[Κείμενο]" custT="1"/>
      <dgm:spPr/>
      <dgm:t>
        <a:bodyPr/>
        <a:lstStyle/>
        <a:p>
          <a:r>
            <a:rPr lang="el-GR" sz="2200" b="1" dirty="0">
              <a:latin typeface="Calibri" pitchFamily="34" charset="0"/>
            </a:rPr>
            <a:t>Έξυπνη αγροτική παραγωγή</a:t>
          </a:r>
        </a:p>
      </dgm:t>
    </dgm:pt>
    <dgm:pt modelId="{4E144C61-A9F4-4AB9-B752-C45312521C18}" type="parTrans" cxnId="{C01C00C7-E957-48D9-B221-4A99F47BCE7E}">
      <dgm:prSet/>
      <dgm:spPr/>
      <dgm:t>
        <a:bodyPr/>
        <a:lstStyle/>
        <a:p>
          <a:endParaRPr lang="el-GR"/>
        </a:p>
      </dgm:t>
    </dgm:pt>
    <dgm:pt modelId="{6BAA18F6-4DB4-4A0C-9F1A-B85072EC787A}" type="sibTrans" cxnId="{C01C00C7-E957-48D9-B221-4A99F47BCE7E}">
      <dgm:prSet/>
      <dgm:spPr/>
      <dgm:t>
        <a:bodyPr/>
        <a:lstStyle/>
        <a:p>
          <a:endParaRPr lang="el-GR"/>
        </a:p>
      </dgm:t>
    </dgm:pt>
    <dgm:pt modelId="{73AB524F-85FD-40E9-8213-90A548C9D5B4}">
      <dgm:prSet phldrT="[Κείμενο]"/>
      <dgm:spPr/>
      <dgm:t>
        <a:bodyPr/>
        <a:lstStyle/>
        <a:p>
          <a:r>
            <a:rPr lang="el-GR" b="1" dirty="0">
              <a:latin typeface="Calibri" pitchFamily="34" charset="0"/>
            </a:rPr>
            <a:t>Τεχνολογία και εκπαίδευση</a:t>
          </a:r>
        </a:p>
      </dgm:t>
    </dgm:pt>
    <dgm:pt modelId="{39855D40-E3D0-426B-8D54-6F77A5A1223B}" type="parTrans" cxnId="{B8EF35C7-BCB8-4CFB-BA0D-4E5E4A5E4064}">
      <dgm:prSet/>
      <dgm:spPr/>
      <dgm:t>
        <a:bodyPr/>
        <a:lstStyle/>
        <a:p>
          <a:endParaRPr lang="el-GR"/>
        </a:p>
      </dgm:t>
    </dgm:pt>
    <dgm:pt modelId="{72ADCD41-115D-418E-978A-8AECFEEBEEDB}" type="sibTrans" cxnId="{B8EF35C7-BCB8-4CFB-BA0D-4E5E4A5E4064}">
      <dgm:prSet/>
      <dgm:spPr/>
      <dgm:t>
        <a:bodyPr/>
        <a:lstStyle/>
        <a:p>
          <a:endParaRPr lang="el-GR"/>
        </a:p>
      </dgm:t>
    </dgm:pt>
    <dgm:pt modelId="{186EC888-A539-4462-BBAA-E4DFD320003B}">
      <dgm:prSet phldrT="[Κείμενο]" custT="1"/>
      <dgm:spPr/>
      <dgm:t>
        <a:bodyPr/>
        <a:lstStyle/>
        <a:p>
          <a:r>
            <a:rPr lang="el-GR" sz="2200" b="1" dirty="0">
              <a:latin typeface="Calibri" pitchFamily="34" charset="0"/>
            </a:rPr>
            <a:t>Βιώσιμος τουρισμός</a:t>
          </a:r>
        </a:p>
      </dgm:t>
    </dgm:pt>
    <dgm:pt modelId="{9ECA91CF-A5F6-41DA-B415-C0090496932F}" type="parTrans" cxnId="{473D78DB-DAEA-41B3-AC8A-D7A70AF4BAF8}">
      <dgm:prSet/>
      <dgm:spPr/>
      <dgm:t>
        <a:bodyPr/>
        <a:lstStyle/>
        <a:p>
          <a:endParaRPr lang="el-GR"/>
        </a:p>
      </dgm:t>
    </dgm:pt>
    <dgm:pt modelId="{0282C0C0-2600-4EB6-B4CA-F8C51E2947C2}" type="sibTrans" cxnId="{473D78DB-DAEA-41B3-AC8A-D7A70AF4BAF8}">
      <dgm:prSet/>
      <dgm:spPr/>
      <dgm:t>
        <a:bodyPr/>
        <a:lstStyle/>
        <a:p>
          <a:endParaRPr lang="el-GR"/>
        </a:p>
      </dgm:t>
    </dgm:pt>
    <dgm:pt modelId="{A5357059-D6EC-4711-A10A-44E43CFC5C07}" type="pres">
      <dgm:prSet presAssocID="{4EE6FDF2-459B-40B7-9170-65ED824EB7A7}" presName="Name0" presStyleCnt="0">
        <dgm:presLayoutVars>
          <dgm:dir/>
          <dgm:resizeHandles val="exact"/>
        </dgm:presLayoutVars>
      </dgm:prSet>
      <dgm:spPr/>
    </dgm:pt>
    <dgm:pt modelId="{09550376-C244-40E2-A90E-0D08FE523BC3}" type="pres">
      <dgm:prSet presAssocID="{4EE6FDF2-459B-40B7-9170-65ED824EB7A7}" presName="fgShape" presStyleLbl="fgShp" presStyleIdx="0" presStyleCnt="1" custScaleX="106231" custScaleY="229468" custLinFactNeighborY="-28999"/>
      <dgm:spPr/>
    </dgm:pt>
    <dgm:pt modelId="{FACCD54F-19A1-4576-BF59-4C10B360A001}" type="pres">
      <dgm:prSet presAssocID="{4EE6FDF2-459B-40B7-9170-65ED824EB7A7}" presName="linComp" presStyleCnt="0"/>
      <dgm:spPr/>
    </dgm:pt>
    <dgm:pt modelId="{EB30115C-CCF6-4A61-A8FA-2EB2FFE929D4}" type="pres">
      <dgm:prSet presAssocID="{2C629CF8-249A-4F0F-9762-EE3CBB11F187}" presName="compNode" presStyleCnt="0"/>
      <dgm:spPr/>
    </dgm:pt>
    <dgm:pt modelId="{B34799FC-7E71-4896-99A0-EA358F31FD40}" type="pres">
      <dgm:prSet presAssocID="{2C629CF8-249A-4F0F-9762-EE3CBB11F187}" presName="bkgdShape" presStyleLbl="node1" presStyleIdx="0" presStyleCnt="5"/>
      <dgm:spPr/>
    </dgm:pt>
    <dgm:pt modelId="{D7B0F999-6BBD-408D-9483-2A7308F02DA8}" type="pres">
      <dgm:prSet presAssocID="{2C629CF8-249A-4F0F-9762-EE3CBB11F187}" presName="nodeTx" presStyleLbl="node1" presStyleIdx="0" presStyleCnt="5">
        <dgm:presLayoutVars>
          <dgm:bulletEnabled val="1"/>
        </dgm:presLayoutVars>
      </dgm:prSet>
      <dgm:spPr/>
    </dgm:pt>
    <dgm:pt modelId="{95FCC037-9075-40F1-A24C-CD1E5BB88462}" type="pres">
      <dgm:prSet presAssocID="{2C629CF8-249A-4F0F-9762-EE3CBB11F187}" presName="invisiNode" presStyleLbl="node1" presStyleIdx="0" presStyleCnt="5"/>
      <dgm:spPr/>
    </dgm:pt>
    <dgm:pt modelId="{D05BB65D-F1D1-4F29-8FB3-750C02313A63}" type="pres">
      <dgm:prSet presAssocID="{2C629CF8-249A-4F0F-9762-EE3CBB11F187}" presName="imagNode" presStyleLbl="fgImgPlace1" presStyleIdx="0" presStyleCnt="5"/>
      <dgm:spPr>
        <a:blipFill rotWithShape="0">
          <a:blip xmlns:r="http://schemas.openxmlformats.org/officeDocument/2006/relationships" r:embed="rId1"/>
          <a:stretch>
            <a:fillRect/>
          </a:stretch>
        </a:blipFill>
      </dgm:spPr>
    </dgm:pt>
    <dgm:pt modelId="{C9C4A187-A1ED-4D48-AC03-0160E72E6249}" type="pres">
      <dgm:prSet presAssocID="{2DDE7E1B-DD7F-4CB8-BA15-F1C0B7DDB68A}" presName="sibTrans" presStyleLbl="sibTrans2D1" presStyleIdx="0" presStyleCnt="0"/>
      <dgm:spPr/>
    </dgm:pt>
    <dgm:pt modelId="{845ABD0B-1EFE-43DD-B1DF-6AC906738622}" type="pres">
      <dgm:prSet presAssocID="{E93C1B5D-4D0E-4292-8616-11511B4779FC}" presName="compNode" presStyleCnt="0"/>
      <dgm:spPr/>
    </dgm:pt>
    <dgm:pt modelId="{5A195754-3855-4381-896B-0C0E7E70641D}" type="pres">
      <dgm:prSet presAssocID="{E93C1B5D-4D0E-4292-8616-11511B4779FC}" presName="bkgdShape" presStyleLbl="node1" presStyleIdx="1" presStyleCnt="5"/>
      <dgm:spPr/>
    </dgm:pt>
    <dgm:pt modelId="{A6DA3D7D-5F39-4AF0-B262-9D15DAB842A5}" type="pres">
      <dgm:prSet presAssocID="{E93C1B5D-4D0E-4292-8616-11511B4779FC}" presName="nodeTx" presStyleLbl="node1" presStyleIdx="1" presStyleCnt="5">
        <dgm:presLayoutVars>
          <dgm:bulletEnabled val="1"/>
        </dgm:presLayoutVars>
      </dgm:prSet>
      <dgm:spPr/>
    </dgm:pt>
    <dgm:pt modelId="{1E8E76E5-4BF2-4654-8D83-6B70AF7AAC49}" type="pres">
      <dgm:prSet presAssocID="{E93C1B5D-4D0E-4292-8616-11511B4779FC}" presName="invisiNode" presStyleLbl="node1" presStyleIdx="1" presStyleCnt="5"/>
      <dgm:spPr/>
    </dgm:pt>
    <dgm:pt modelId="{F5C75F70-2A38-4582-A6ED-3DE3A53605A8}" type="pres">
      <dgm:prSet presAssocID="{E93C1B5D-4D0E-4292-8616-11511B4779FC}" presName="imagNode" presStyleLbl="fgImgPlace1" presStyleIdx="1" presStyleCnt="5"/>
      <dgm:spPr>
        <a:blipFill rotWithShape="0">
          <a:blip xmlns:r="http://schemas.openxmlformats.org/officeDocument/2006/relationships" r:embed="rId2"/>
          <a:stretch>
            <a:fillRect/>
          </a:stretch>
        </a:blipFill>
      </dgm:spPr>
    </dgm:pt>
    <dgm:pt modelId="{B043D469-3945-40CE-9B30-AD8012E60939}" type="pres">
      <dgm:prSet presAssocID="{97EF19B4-5415-48C1-BF4A-481BD088363D}" presName="sibTrans" presStyleLbl="sibTrans2D1" presStyleIdx="0" presStyleCnt="0"/>
      <dgm:spPr/>
    </dgm:pt>
    <dgm:pt modelId="{C1E92059-26C1-4923-8EAA-DA35FE85A2EB}" type="pres">
      <dgm:prSet presAssocID="{53521F36-1ED7-466C-B5DD-81979174A2DB}" presName="compNode" presStyleCnt="0"/>
      <dgm:spPr/>
    </dgm:pt>
    <dgm:pt modelId="{9A3E5DBF-73B8-48F3-90FF-B3474F169B83}" type="pres">
      <dgm:prSet presAssocID="{53521F36-1ED7-466C-B5DD-81979174A2DB}" presName="bkgdShape" presStyleLbl="node1" presStyleIdx="2" presStyleCnt="5"/>
      <dgm:spPr/>
    </dgm:pt>
    <dgm:pt modelId="{2B91871D-50E3-46DB-A7C6-B6E621D47B16}" type="pres">
      <dgm:prSet presAssocID="{53521F36-1ED7-466C-B5DD-81979174A2DB}" presName="nodeTx" presStyleLbl="node1" presStyleIdx="2" presStyleCnt="5">
        <dgm:presLayoutVars>
          <dgm:bulletEnabled val="1"/>
        </dgm:presLayoutVars>
      </dgm:prSet>
      <dgm:spPr/>
    </dgm:pt>
    <dgm:pt modelId="{60B4B93A-F429-4F6C-AE99-A7674F167750}" type="pres">
      <dgm:prSet presAssocID="{53521F36-1ED7-466C-B5DD-81979174A2DB}" presName="invisiNode" presStyleLbl="node1" presStyleIdx="2" presStyleCnt="5"/>
      <dgm:spPr/>
    </dgm:pt>
    <dgm:pt modelId="{BBBFD6BE-6E96-4D2C-9AD0-E56C5B83B7EB}" type="pres">
      <dgm:prSet presAssocID="{53521F36-1ED7-466C-B5DD-81979174A2DB}" presName="imagNode" presStyleLbl="fgImgPlace1" presStyleIdx="2" presStyleCnt="5"/>
      <dgm:spPr>
        <a:blipFill rotWithShape="0">
          <a:blip xmlns:r="http://schemas.openxmlformats.org/officeDocument/2006/relationships" r:embed="rId3"/>
          <a:stretch>
            <a:fillRect/>
          </a:stretch>
        </a:blipFill>
      </dgm:spPr>
    </dgm:pt>
    <dgm:pt modelId="{D4C14AF2-F5F9-47A2-836D-5371D3CE467D}" type="pres">
      <dgm:prSet presAssocID="{6BAA18F6-4DB4-4A0C-9F1A-B85072EC787A}" presName="sibTrans" presStyleLbl="sibTrans2D1" presStyleIdx="0" presStyleCnt="0"/>
      <dgm:spPr/>
    </dgm:pt>
    <dgm:pt modelId="{F0E10669-9362-4911-876D-F033C57438CE}" type="pres">
      <dgm:prSet presAssocID="{186EC888-A539-4462-BBAA-E4DFD320003B}" presName="compNode" presStyleCnt="0"/>
      <dgm:spPr/>
    </dgm:pt>
    <dgm:pt modelId="{A7D57C20-87AC-456D-A8EE-7B7F09158135}" type="pres">
      <dgm:prSet presAssocID="{186EC888-A539-4462-BBAA-E4DFD320003B}" presName="bkgdShape" presStyleLbl="node1" presStyleIdx="3" presStyleCnt="5" custLinFactNeighborX="52" custLinFactNeighborY="360"/>
      <dgm:spPr/>
    </dgm:pt>
    <dgm:pt modelId="{5CB8D206-9163-4378-A896-792B1A242D2A}" type="pres">
      <dgm:prSet presAssocID="{186EC888-A539-4462-BBAA-E4DFD320003B}" presName="nodeTx" presStyleLbl="node1" presStyleIdx="3" presStyleCnt="5">
        <dgm:presLayoutVars>
          <dgm:bulletEnabled val="1"/>
        </dgm:presLayoutVars>
      </dgm:prSet>
      <dgm:spPr/>
    </dgm:pt>
    <dgm:pt modelId="{33440738-7A9F-4DDD-92CF-CA16034EE171}" type="pres">
      <dgm:prSet presAssocID="{186EC888-A539-4462-BBAA-E4DFD320003B}" presName="invisiNode" presStyleLbl="node1" presStyleIdx="3" presStyleCnt="5"/>
      <dgm:spPr/>
    </dgm:pt>
    <dgm:pt modelId="{B0FEE60E-C6FB-4F80-8251-AE36EBCE558B}" type="pres">
      <dgm:prSet presAssocID="{186EC888-A539-4462-BBAA-E4DFD320003B}" presName="imagNode" presStyleLbl="fgImgPlace1" presStyleIdx="3" presStyleCnt="5"/>
      <dgm:spPr>
        <a:blipFill rotWithShape="0">
          <a:blip xmlns:r="http://schemas.openxmlformats.org/officeDocument/2006/relationships" r:embed="rId4"/>
          <a:stretch>
            <a:fillRect/>
          </a:stretch>
        </a:blipFill>
      </dgm:spPr>
    </dgm:pt>
    <dgm:pt modelId="{D31AC883-5DEE-448B-B76E-204D059DD0D3}" type="pres">
      <dgm:prSet presAssocID="{0282C0C0-2600-4EB6-B4CA-F8C51E2947C2}" presName="sibTrans" presStyleLbl="sibTrans2D1" presStyleIdx="0" presStyleCnt="0"/>
      <dgm:spPr/>
    </dgm:pt>
    <dgm:pt modelId="{B9CE421B-6F3E-4D6F-A888-BD1C64999FA0}" type="pres">
      <dgm:prSet presAssocID="{73AB524F-85FD-40E9-8213-90A548C9D5B4}" presName="compNode" presStyleCnt="0"/>
      <dgm:spPr/>
    </dgm:pt>
    <dgm:pt modelId="{6FFB58E1-3DD1-4971-B05A-9A24E1EEBA9A}" type="pres">
      <dgm:prSet presAssocID="{73AB524F-85FD-40E9-8213-90A548C9D5B4}" presName="bkgdShape" presStyleLbl="node1" presStyleIdx="4" presStyleCnt="5"/>
      <dgm:spPr/>
    </dgm:pt>
    <dgm:pt modelId="{5832954D-7534-4F30-B963-06D86AA8EC49}" type="pres">
      <dgm:prSet presAssocID="{73AB524F-85FD-40E9-8213-90A548C9D5B4}" presName="nodeTx" presStyleLbl="node1" presStyleIdx="4" presStyleCnt="5">
        <dgm:presLayoutVars>
          <dgm:bulletEnabled val="1"/>
        </dgm:presLayoutVars>
      </dgm:prSet>
      <dgm:spPr/>
    </dgm:pt>
    <dgm:pt modelId="{0442E4A5-A4D2-403C-A8A8-878711529DAE}" type="pres">
      <dgm:prSet presAssocID="{73AB524F-85FD-40E9-8213-90A548C9D5B4}" presName="invisiNode" presStyleLbl="node1" presStyleIdx="4" presStyleCnt="5"/>
      <dgm:spPr/>
    </dgm:pt>
    <dgm:pt modelId="{C7B24F4F-84DE-470B-B2EC-E68EFE05F8DD}" type="pres">
      <dgm:prSet presAssocID="{73AB524F-85FD-40E9-8213-90A548C9D5B4}" presName="imagNode" presStyleLbl="fgImgPlace1" presStyleIdx="4" presStyleCnt="5"/>
      <dgm:spPr>
        <a:blipFill rotWithShape="0">
          <a:blip xmlns:r="http://schemas.openxmlformats.org/officeDocument/2006/relationships" r:embed="rId5"/>
          <a:stretch>
            <a:fillRect/>
          </a:stretch>
        </a:blipFill>
      </dgm:spPr>
    </dgm:pt>
  </dgm:ptLst>
  <dgm:cxnLst>
    <dgm:cxn modelId="{0B941107-F15E-4C42-BA40-D335DEE8FACA}" type="presOf" srcId="{186EC888-A539-4462-BBAA-E4DFD320003B}" destId="{A7D57C20-87AC-456D-A8EE-7B7F09158135}" srcOrd="0" destOrd="0" presId="urn:microsoft.com/office/officeart/2005/8/layout/hList7#1"/>
    <dgm:cxn modelId="{5DADDD39-A16F-43A2-8F62-53009B972E44}" type="presOf" srcId="{2DDE7E1B-DD7F-4CB8-BA15-F1C0B7DDB68A}" destId="{C9C4A187-A1ED-4D48-AC03-0160E72E6249}" srcOrd="0" destOrd="0" presId="urn:microsoft.com/office/officeart/2005/8/layout/hList7#1"/>
    <dgm:cxn modelId="{4074EA63-1C9E-4B96-B659-CBBD2C408351}" type="presOf" srcId="{53521F36-1ED7-466C-B5DD-81979174A2DB}" destId="{9A3E5DBF-73B8-48F3-90FF-B3474F169B83}" srcOrd="0" destOrd="0" presId="urn:microsoft.com/office/officeart/2005/8/layout/hList7#1"/>
    <dgm:cxn modelId="{B8715B64-D29A-4027-AD15-1D6A132C81A9}" type="presOf" srcId="{6BAA18F6-4DB4-4A0C-9F1A-B85072EC787A}" destId="{D4C14AF2-F5F9-47A2-836D-5371D3CE467D}" srcOrd="0" destOrd="0" presId="urn:microsoft.com/office/officeart/2005/8/layout/hList7#1"/>
    <dgm:cxn modelId="{A79B6047-4695-4E3C-BA58-CC5741FE393E}" type="presOf" srcId="{0282C0C0-2600-4EB6-B4CA-F8C51E2947C2}" destId="{D31AC883-5DEE-448B-B76E-204D059DD0D3}" srcOrd="0" destOrd="0" presId="urn:microsoft.com/office/officeart/2005/8/layout/hList7#1"/>
    <dgm:cxn modelId="{1E373B4B-0A62-41E1-8ABE-20026AAEFE24}" srcId="{4EE6FDF2-459B-40B7-9170-65ED824EB7A7}" destId="{2C629CF8-249A-4F0F-9762-EE3CBB11F187}" srcOrd="0" destOrd="0" parTransId="{E308D047-4E2D-4123-9A45-CD35B305DB20}" sibTransId="{2DDE7E1B-DD7F-4CB8-BA15-F1C0B7DDB68A}"/>
    <dgm:cxn modelId="{48087A7A-6006-499E-83B4-B57E7640CC7A}" type="presOf" srcId="{53521F36-1ED7-466C-B5DD-81979174A2DB}" destId="{2B91871D-50E3-46DB-A7C6-B6E621D47B16}" srcOrd="1" destOrd="0" presId="urn:microsoft.com/office/officeart/2005/8/layout/hList7#1"/>
    <dgm:cxn modelId="{8DE77B85-D981-4470-880C-5716A1FF37C8}" type="presOf" srcId="{2C629CF8-249A-4F0F-9762-EE3CBB11F187}" destId="{D7B0F999-6BBD-408D-9483-2A7308F02DA8}" srcOrd="1" destOrd="0" presId="urn:microsoft.com/office/officeart/2005/8/layout/hList7#1"/>
    <dgm:cxn modelId="{6EA59B8D-B52C-4D16-A6BA-1B00DD7F8A10}" type="presOf" srcId="{186EC888-A539-4462-BBAA-E4DFD320003B}" destId="{5CB8D206-9163-4378-A896-792B1A242D2A}" srcOrd="1" destOrd="0" presId="urn:microsoft.com/office/officeart/2005/8/layout/hList7#1"/>
    <dgm:cxn modelId="{2E66F1A6-090D-423E-9F3D-B8811E33DB1C}" type="presOf" srcId="{E93C1B5D-4D0E-4292-8616-11511B4779FC}" destId="{A6DA3D7D-5F39-4AF0-B262-9D15DAB842A5}" srcOrd="1" destOrd="0" presId="urn:microsoft.com/office/officeart/2005/8/layout/hList7#1"/>
    <dgm:cxn modelId="{79AD09AE-6BF4-442E-8B4C-71A66B028EE8}" type="presOf" srcId="{2C629CF8-249A-4F0F-9762-EE3CBB11F187}" destId="{B34799FC-7E71-4896-99A0-EA358F31FD40}" srcOrd="0" destOrd="0" presId="urn:microsoft.com/office/officeart/2005/8/layout/hList7#1"/>
    <dgm:cxn modelId="{3F4ED8B6-B605-4E32-BDB1-1C837B09A3B7}" type="presOf" srcId="{73AB524F-85FD-40E9-8213-90A548C9D5B4}" destId="{6FFB58E1-3DD1-4971-B05A-9A24E1EEBA9A}" srcOrd="0" destOrd="0" presId="urn:microsoft.com/office/officeart/2005/8/layout/hList7#1"/>
    <dgm:cxn modelId="{FA4202BC-6680-401F-8C9C-65C6E7AF4DB8}" type="presOf" srcId="{73AB524F-85FD-40E9-8213-90A548C9D5B4}" destId="{5832954D-7534-4F30-B963-06D86AA8EC49}" srcOrd="1" destOrd="0" presId="urn:microsoft.com/office/officeart/2005/8/layout/hList7#1"/>
    <dgm:cxn modelId="{C01C00C7-E957-48D9-B221-4A99F47BCE7E}" srcId="{4EE6FDF2-459B-40B7-9170-65ED824EB7A7}" destId="{53521F36-1ED7-466C-B5DD-81979174A2DB}" srcOrd="2" destOrd="0" parTransId="{4E144C61-A9F4-4AB9-B752-C45312521C18}" sibTransId="{6BAA18F6-4DB4-4A0C-9F1A-B85072EC787A}"/>
    <dgm:cxn modelId="{B8EF35C7-BCB8-4CFB-BA0D-4E5E4A5E4064}" srcId="{4EE6FDF2-459B-40B7-9170-65ED824EB7A7}" destId="{73AB524F-85FD-40E9-8213-90A548C9D5B4}" srcOrd="4" destOrd="0" parTransId="{39855D40-E3D0-426B-8D54-6F77A5A1223B}" sibTransId="{72ADCD41-115D-418E-978A-8AECFEEBEEDB}"/>
    <dgm:cxn modelId="{D05F97CC-F1E1-49CC-B5B8-8122571ABD58}" srcId="{4EE6FDF2-459B-40B7-9170-65ED824EB7A7}" destId="{E93C1B5D-4D0E-4292-8616-11511B4779FC}" srcOrd="1" destOrd="0" parTransId="{306AF38A-D31E-4D1E-A120-173A4FF2E14C}" sibTransId="{97EF19B4-5415-48C1-BF4A-481BD088363D}"/>
    <dgm:cxn modelId="{473D78DB-DAEA-41B3-AC8A-D7A70AF4BAF8}" srcId="{4EE6FDF2-459B-40B7-9170-65ED824EB7A7}" destId="{186EC888-A539-4462-BBAA-E4DFD320003B}" srcOrd="3" destOrd="0" parTransId="{9ECA91CF-A5F6-41DA-B415-C0090496932F}" sibTransId="{0282C0C0-2600-4EB6-B4CA-F8C51E2947C2}"/>
    <dgm:cxn modelId="{A0F478E7-72A4-4A7A-AEA1-135498C11AAA}" type="presOf" srcId="{E93C1B5D-4D0E-4292-8616-11511B4779FC}" destId="{5A195754-3855-4381-896B-0C0E7E70641D}" srcOrd="0" destOrd="0" presId="urn:microsoft.com/office/officeart/2005/8/layout/hList7#1"/>
    <dgm:cxn modelId="{4A5807EB-80CC-43BC-AE07-6A66FC3A3168}" type="presOf" srcId="{97EF19B4-5415-48C1-BF4A-481BD088363D}" destId="{B043D469-3945-40CE-9B30-AD8012E60939}" srcOrd="0" destOrd="0" presId="urn:microsoft.com/office/officeart/2005/8/layout/hList7#1"/>
    <dgm:cxn modelId="{FB378CF3-3915-4C4D-AEA3-6974349B67F9}" type="presOf" srcId="{4EE6FDF2-459B-40B7-9170-65ED824EB7A7}" destId="{A5357059-D6EC-4711-A10A-44E43CFC5C07}" srcOrd="0" destOrd="0" presId="urn:microsoft.com/office/officeart/2005/8/layout/hList7#1"/>
    <dgm:cxn modelId="{CE37B3EF-6A09-4F14-8661-6FC5F380A7A8}" type="presParOf" srcId="{A5357059-D6EC-4711-A10A-44E43CFC5C07}" destId="{09550376-C244-40E2-A90E-0D08FE523BC3}" srcOrd="0" destOrd="0" presId="urn:microsoft.com/office/officeart/2005/8/layout/hList7#1"/>
    <dgm:cxn modelId="{4934414E-B566-45BE-BDDB-8004ABE67586}" type="presParOf" srcId="{A5357059-D6EC-4711-A10A-44E43CFC5C07}" destId="{FACCD54F-19A1-4576-BF59-4C10B360A001}" srcOrd="1" destOrd="0" presId="urn:microsoft.com/office/officeart/2005/8/layout/hList7#1"/>
    <dgm:cxn modelId="{4FBDC18D-9D7D-43AF-A349-CCE381BA8F95}" type="presParOf" srcId="{FACCD54F-19A1-4576-BF59-4C10B360A001}" destId="{EB30115C-CCF6-4A61-A8FA-2EB2FFE929D4}" srcOrd="0" destOrd="0" presId="urn:microsoft.com/office/officeart/2005/8/layout/hList7#1"/>
    <dgm:cxn modelId="{EDAF89D3-81DF-44CA-90AF-67FA50F357D6}" type="presParOf" srcId="{EB30115C-CCF6-4A61-A8FA-2EB2FFE929D4}" destId="{B34799FC-7E71-4896-99A0-EA358F31FD40}" srcOrd="0" destOrd="0" presId="urn:microsoft.com/office/officeart/2005/8/layout/hList7#1"/>
    <dgm:cxn modelId="{3DF30A7A-3145-4F94-8227-94CCD1B9F233}" type="presParOf" srcId="{EB30115C-CCF6-4A61-A8FA-2EB2FFE929D4}" destId="{D7B0F999-6BBD-408D-9483-2A7308F02DA8}" srcOrd="1" destOrd="0" presId="urn:microsoft.com/office/officeart/2005/8/layout/hList7#1"/>
    <dgm:cxn modelId="{21614E89-CBEE-4EE9-9FAF-FF918D1279F6}" type="presParOf" srcId="{EB30115C-CCF6-4A61-A8FA-2EB2FFE929D4}" destId="{95FCC037-9075-40F1-A24C-CD1E5BB88462}" srcOrd="2" destOrd="0" presId="urn:microsoft.com/office/officeart/2005/8/layout/hList7#1"/>
    <dgm:cxn modelId="{30345375-328B-4041-88F9-3AAAC69C8D6B}" type="presParOf" srcId="{EB30115C-CCF6-4A61-A8FA-2EB2FFE929D4}" destId="{D05BB65D-F1D1-4F29-8FB3-750C02313A63}" srcOrd="3" destOrd="0" presId="urn:microsoft.com/office/officeart/2005/8/layout/hList7#1"/>
    <dgm:cxn modelId="{C670ADD0-2894-4C08-B277-83A422232FC9}" type="presParOf" srcId="{FACCD54F-19A1-4576-BF59-4C10B360A001}" destId="{C9C4A187-A1ED-4D48-AC03-0160E72E6249}" srcOrd="1" destOrd="0" presId="urn:microsoft.com/office/officeart/2005/8/layout/hList7#1"/>
    <dgm:cxn modelId="{31C66282-14EB-4571-AF02-C35860FC39CD}" type="presParOf" srcId="{FACCD54F-19A1-4576-BF59-4C10B360A001}" destId="{845ABD0B-1EFE-43DD-B1DF-6AC906738622}" srcOrd="2" destOrd="0" presId="urn:microsoft.com/office/officeart/2005/8/layout/hList7#1"/>
    <dgm:cxn modelId="{CFF795A9-1C56-45F7-8F2E-E041EFA7E6AD}" type="presParOf" srcId="{845ABD0B-1EFE-43DD-B1DF-6AC906738622}" destId="{5A195754-3855-4381-896B-0C0E7E70641D}" srcOrd="0" destOrd="0" presId="urn:microsoft.com/office/officeart/2005/8/layout/hList7#1"/>
    <dgm:cxn modelId="{5E9AC9D7-D0E9-45E0-8A5C-87611EE96CF1}" type="presParOf" srcId="{845ABD0B-1EFE-43DD-B1DF-6AC906738622}" destId="{A6DA3D7D-5F39-4AF0-B262-9D15DAB842A5}" srcOrd="1" destOrd="0" presId="urn:microsoft.com/office/officeart/2005/8/layout/hList7#1"/>
    <dgm:cxn modelId="{E33B4860-7C4C-4ABB-9BBB-D0D1A03E10CF}" type="presParOf" srcId="{845ABD0B-1EFE-43DD-B1DF-6AC906738622}" destId="{1E8E76E5-4BF2-4654-8D83-6B70AF7AAC49}" srcOrd="2" destOrd="0" presId="urn:microsoft.com/office/officeart/2005/8/layout/hList7#1"/>
    <dgm:cxn modelId="{E3F7EFA8-B387-4A40-9601-F130F88D0D94}" type="presParOf" srcId="{845ABD0B-1EFE-43DD-B1DF-6AC906738622}" destId="{F5C75F70-2A38-4582-A6ED-3DE3A53605A8}" srcOrd="3" destOrd="0" presId="urn:microsoft.com/office/officeart/2005/8/layout/hList7#1"/>
    <dgm:cxn modelId="{D0DAFB4A-E279-4767-A2E0-26232D5BFB7F}" type="presParOf" srcId="{FACCD54F-19A1-4576-BF59-4C10B360A001}" destId="{B043D469-3945-40CE-9B30-AD8012E60939}" srcOrd="3" destOrd="0" presId="urn:microsoft.com/office/officeart/2005/8/layout/hList7#1"/>
    <dgm:cxn modelId="{BBB0033E-59D8-4C0A-B0D3-530DC1518603}" type="presParOf" srcId="{FACCD54F-19A1-4576-BF59-4C10B360A001}" destId="{C1E92059-26C1-4923-8EAA-DA35FE85A2EB}" srcOrd="4" destOrd="0" presId="urn:microsoft.com/office/officeart/2005/8/layout/hList7#1"/>
    <dgm:cxn modelId="{D4009B02-4007-48C0-8437-AFF358D46AEC}" type="presParOf" srcId="{C1E92059-26C1-4923-8EAA-DA35FE85A2EB}" destId="{9A3E5DBF-73B8-48F3-90FF-B3474F169B83}" srcOrd="0" destOrd="0" presId="urn:microsoft.com/office/officeart/2005/8/layout/hList7#1"/>
    <dgm:cxn modelId="{9837EFAF-BEED-44A5-9E6D-5F5ADA77507B}" type="presParOf" srcId="{C1E92059-26C1-4923-8EAA-DA35FE85A2EB}" destId="{2B91871D-50E3-46DB-A7C6-B6E621D47B16}" srcOrd="1" destOrd="0" presId="urn:microsoft.com/office/officeart/2005/8/layout/hList7#1"/>
    <dgm:cxn modelId="{7DB2977C-384B-4329-9444-9505EC280362}" type="presParOf" srcId="{C1E92059-26C1-4923-8EAA-DA35FE85A2EB}" destId="{60B4B93A-F429-4F6C-AE99-A7674F167750}" srcOrd="2" destOrd="0" presId="urn:microsoft.com/office/officeart/2005/8/layout/hList7#1"/>
    <dgm:cxn modelId="{06193DB0-420F-4852-A20D-055CA7CB51D6}" type="presParOf" srcId="{C1E92059-26C1-4923-8EAA-DA35FE85A2EB}" destId="{BBBFD6BE-6E96-4D2C-9AD0-E56C5B83B7EB}" srcOrd="3" destOrd="0" presId="urn:microsoft.com/office/officeart/2005/8/layout/hList7#1"/>
    <dgm:cxn modelId="{9B0E774C-EE2D-4368-9B81-E2B30FE11340}" type="presParOf" srcId="{FACCD54F-19A1-4576-BF59-4C10B360A001}" destId="{D4C14AF2-F5F9-47A2-836D-5371D3CE467D}" srcOrd="5" destOrd="0" presId="urn:microsoft.com/office/officeart/2005/8/layout/hList7#1"/>
    <dgm:cxn modelId="{F1914D91-B789-44E8-9F0F-749C0C988B8C}" type="presParOf" srcId="{FACCD54F-19A1-4576-BF59-4C10B360A001}" destId="{F0E10669-9362-4911-876D-F033C57438CE}" srcOrd="6" destOrd="0" presId="urn:microsoft.com/office/officeart/2005/8/layout/hList7#1"/>
    <dgm:cxn modelId="{2F3387D9-3838-4D1B-B4A3-B55241C061D8}" type="presParOf" srcId="{F0E10669-9362-4911-876D-F033C57438CE}" destId="{A7D57C20-87AC-456D-A8EE-7B7F09158135}" srcOrd="0" destOrd="0" presId="urn:microsoft.com/office/officeart/2005/8/layout/hList7#1"/>
    <dgm:cxn modelId="{903DCC81-B47D-4DBB-AF53-2E96C46A3016}" type="presParOf" srcId="{F0E10669-9362-4911-876D-F033C57438CE}" destId="{5CB8D206-9163-4378-A896-792B1A242D2A}" srcOrd="1" destOrd="0" presId="urn:microsoft.com/office/officeart/2005/8/layout/hList7#1"/>
    <dgm:cxn modelId="{02FB2401-9042-42CD-8D40-589DC2573CB9}" type="presParOf" srcId="{F0E10669-9362-4911-876D-F033C57438CE}" destId="{33440738-7A9F-4DDD-92CF-CA16034EE171}" srcOrd="2" destOrd="0" presId="urn:microsoft.com/office/officeart/2005/8/layout/hList7#1"/>
    <dgm:cxn modelId="{EA73CA3E-B704-4389-AE9D-0030BC6CF923}" type="presParOf" srcId="{F0E10669-9362-4911-876D-F033C57438CE}" destId="{B0FEE60E-C6FB-4F80-8251-AE36EBCE558B}" srcOrd="3" destOrd="0" presId="urn:microsoft.com/office/officeart/2005/8/layout/hList7#1"/>
    <dgm:cxn modelId="{DEFE34A0-FCD8-4CB4-9E5B-2270B1EC124B}" type="presParOf" srcId="{FACCD54F-19A1-4576-BF59-4C10B360A001}" destId="{D31AC883-5DEE-448B-B76E-204D059DD0D3}" srcOrd="7" destOrd="0" presId="urn:microsoft.com/office/officeart/2005/8/layout/hList7#1"/>
    <dgm:cxn modelId="{8B6CADD1-9C73-4049-99E4-C88F54F09796}" type="presParOf" srcId="{FACCD54F-19A1-4576-BF59-4C10B360A001}" destId="{B9CE421B-6F3E-4D6F-A888-BD1C64999FA0}" srcOrd="8" destOrd="0" presId="urn:microsoft.com/office/officeart/2005/8/layout/hList7#1"/>
    <dgm:cxn modelId="{9DC533E6-5E7B-46EC-93DA-93E757D5ECF8}" type="presParOf" srcId="{B9CE421B-6F3E-4D6F-A888-BD1C64999FA0}" destId="{6FFB58E1-3DD1-4971-B05A-9A24E1EEBA9A}" srcOrd="0" destOrd="0" presId="urn:microsoft.com/office/officeart/2005/8/layout/hList7#1"/>
    <dgm:cxn modelId="{FC331FF5-C295-4BF3-8C26-514930376E05}" type="presParOf" srcId="{B9CE421B-6F3E-4D6F-A888-BD1C64999FA0}" destId="{5832954D-7534-4F30-B963-06D86AA8EC49}" srcOrd="1" destOrd="0" presId="urn:microsoft.com/office/officeart/2005/8/layout/hList7#1"/>
    <dgm:cxn modelId="{5EA73E97-A0E0-4811-8C0A-EE534BBE219C}" type="presParOf" srcId="{B9CE421B-6F3E-4D6F-A888-BD1C64999FA0}" destId="{0442E4A5-A4D2-403C-A8A8-878711529DAE}" srcOrd="2" destOrd="0" presId="urn:microsoft.com/office/officeart/2005/8/layout/hList7#1"/>
    <dgm:cxn modelId="{C9B771D2-020F-4F2C-9A74-E5F4B1A4A1E6}" type="presParOf" srcId="{B9CE421B-6F3E-4D6F-A888-BD1C64999FA0}" destId="{C7B24F4F-84DE-470B-B2EC-E68EFE05F8DD}"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4799FC-7E71-4896-99A0-EA358F31FD40}">
      <dsp:nvSpPr>
        <dsp:cNvPr id="0" name=""/>
        <dsp:cNvSpPr/>
      </dsp:nvSpPr>
      <dsp:spPr>
        <a:xfrm>
          <a:off x="0" y="-157726"/>
          <a:ext cx="1703076" cy="669736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l-GR" sz="2400" b="1" kern="1200" dirty="0">
              <a:latin typeface="Calibri" pitchFamily="34" charset="0"/>
            </a:rPr>
            <a:t>Καθαρή ενέργεια</a:t>
          </a:r>
        </a:p>
      </dsp:txBody>
      <dsp:txXfrm>
        <a:off x="0" y="2521218"/>
        <a:ext cx="1703076" cy="2678945"/>
      </dsp:txXfrm>
    </dsp:sp>
    <dsp:sp modelId="{D05BB65D-F1D1-4F29-8FB3-750C02313A63}">
      <dsp:nvSpPr>
        <dsp:cNvPr id="0" name=""/>
        <dsp:cNvSpPr/>
      </dsp:nvSpPr>
      <dsp:spPr>
        <a:xfrm>
          <a:off x="51092" y="244115"/>
          <a:ext cx="1600891" cy="2230221"/>
        </a:xfrm>
        <a:prstGeom prst="ellipse">
          <a:avLst/>
        </a:prstGeom>
        <a:blipFill rotWithShape="0">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195754-3855-4381-896B-0C0E7E70641D}">
      <dsp:nvSpPr>
        <dsp:cNvPr id="0" name=""/>
        <dsp:cNvSpPr/>
      </dsp:nvSpPr>
      <dsp:spPr>
        <a:xfrm>
          <a:off x="1754168" y="-157726"/>
          <a:ext cx="1703076" cy="669736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l-GR" sz="2200" b="1" kern="1200" dirty="0">
              <a:latin typeface="Calibri" pitchFamily="34" charset="0"/>
            </a:rPr>
            <a:t>Βιομηχανία βιοτεχνία και εμπόριο</a:t>
          </a:r>
        </a:p>
      </dsp:txBody>
      <dsp:txXfrm>
        <a:off x="1754168" y="2521218"/>
        <a:ext cx="1703076" cy="2678945"/>
      </dsp:txXfrm>
    </dsp:sp>
    <dsp:sp modelId="{F5C75F70-2A38-4582-A6ED-3DE3A53605A8}">
      <dsp:nvSpPr>
        <dsp:cNvPr id="0" name=""/>
        <dsp:cNvSpPr/>
      </dsp:nvSpPr>
      <dsp:spPr>
        <a:xfrm>
          <a:off x="1805260" y="244115"/>
          <a:ext cx="1600891" cy="2230221"/>
        </a:xfrm>
        <a:prstGeom prst="ellipse">
          <a:avLst/>
        </a:prstGeom>
        <a:blipFill rotWithShape="0">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3E5DBF-73B8-48F3-90FF-B3474F169B83}">
      <dsp:nvSpPr>
        <dsp:cNvPr id="0" name=""/>
        <dsp:cNvSpPr/>
      </dsp:nvSpPr>
      <dsp:spPr>
        <a:xfrm>
          <a:off x="3508337" y="-157726"/>
          <a:ext cx="1703076" cy="669736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l-GR" sz="2200" b="1" kern="1200" dirty="0">
              <a:latin typeface="Calibri" pitchFamily="34" charset="0"/>
            </a:rPr>
            <a:t>Έξυπνη αγροτική παραγωγή</a:t>
          </a:r>
        </a:p>
      </dsp:txBody>
      <dsp:txXfrm>
        <a:off x="3508337" y="2521218"/>
        <a:ext cx="1703076" cy="2678945"/>
      </dsp:txXfrm>
    </dsp:sp>
    <dsp:sp modelId="{BBBFD6BE-6E96-4D2C-9AD0-E56C5B83B7EB}">
      <dsp:nvSpPr>
        <dsp:cNvPr id="0" name=""/>
        <dsp:cNvSpPr/>
      </dsp:nvSpPr>
      <dsp:spPr>
        <a:xfrm>
          <a:off x="3559429" y="244115"/>
          <a:ext cx="1600891" cy="2230221"/>
        </a:xfrm>
        <a:prstGeom prst="ellipse">
          <a:avLst/>
        </a:prstGeom>
        <a:blipFill rotWithShape="0">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D57C20-87AC-456D-A8EE-7B7F09158135}">
      <dsp:nvSpPr>
        <dsp:cNvPr id="0" name=""/>
        <dsp:cNvSpPr/>
      </dsp:nvSpPr>
      <dsp:spPr>
        <a:xfrm>
          <a:off x="5263391" y="-133615"/>
          <a:ext cx="1703076" cy="669736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l-GR" sz="2200" b="1" kern="1200" dirty="0">
              <a:latin typeface="Calibri" pitchFamily="34" charset="0"/>
            </a:rPr>
            <a:t>Βιώσιμος τουρισμός</a:t>
          </a:r>
        </a:p>
      </dsp:txBody>
      <dsp:txXfrm>
        <a:off x="5263391" y="2545329"/>
        <a:ext cx="1703076" cy="2678945"/>
      </dsp:txXfrm>
    </dsp:sp>
    <dsp:sp modelId="{B0FEE60E-C6FB-4F80-8251-AE36EBCE558B}">
      <dsp:nvSpPr>
        <dsp:cNvPr id="0" name=""/>
        <dsp:cNvSpPr/>
      </dsp:nvSpPr>
      <dsp:spPr>
        <a:xfrm>
          <a:off x="5313598" y="244115"/>
          <a:ext cx="1600891" cy="2230221"/>
        </a:xfrm>
        <a:prstGeom prst="ellipse">
          <a:avLst/>
        </a:prstGeom>
        <a:blipFill rotWithShape="0">
          <a:blip xmlns:r="http://schemas.openxmlformats.org/officeDocument/2006/relationships" r:embed="rId4"/>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FB58E1-3DD1-4971-B05A-9A24E1EEBA9A}">
      <dsp:nvSpPr>
        <dsp:cNvPr id="0" name=""/>
        <dsp:cNvSpPr/>
      </dsp:nvSpPr>
      <dsp:spPr>
        <a:xfrm>
          <a:off x="7016674" y="-157726"/>
          <a:ext cx="1703076" cy="669736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l-GR" sz="2100" b="1" kern="1200" dirty="0">
              <a:latin typeface="Calibri" pitchFamily="34" charset="0"/>
            </a:rPr>
            <a:t>Τεχνολογία και εκπαίδευση</a:t>
          </a:r>
        </a:p>
      </dsp:txBody>
      <dsp:txXfrm>
        <a:off x="7016674" y="2521218"/>
        <a:ext cx="1703076" cy="2678945"/>
      </dsp:txXfrm>
    </dsp:sp>
    <dsp:sp modelId="{C7B24F4F-84DE-470B-B2EC-E68EFE05F8DD}">
      <dsp:nvSpPr>
        <dsp:cNvPr id="0" name=""/>
        <dsp:cNvSpPr/>
      </dsp:nvSpPr>
      <dsp:spPr>
        <a:xfrm>
          <a:off x="7067766" y="244115"/>
          <a:ext cx="1600891" cy="2230221"/>
        </a:xfrm>
        <a:prstGeom prst="ellipse">
          <a:avLst/>
        </a:prstGeom>
        <a:blipFill rotWithShape="0">
          <a:blip xmlns:r="http://schemas.openxmlformats.org/officeDocument/2006/relationships" r:embed="rId5"/>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550376-C244-40E2-A90E-0D08FE523BC3}">
      <dsp:nvSpPr>
        <dsp:cNvPr id="0" name=""/>
        <dsp:cNvSpPr/>
      </dsp:nvSpPr>
      <dsp:spPr>
        <a:xfrm>
          <a:off x="98859" y="4258518"/>
          <a:ext cx="8522032" cy="2305245"/>
        </a:xfrm>
        <a:prstGeom prst="leftRightArrow">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1" y="0"/>
            <a:ext cx="2889938" cy="495348"/>
          </a:xfrm>
          <a:prstGeom prst="rect">
            <a:avLst/>
          </a:prstGeom>
        </p:spPr>
        <p:txBody>
          <a:bodyPr vert="horz" lIns="91065" tIns="45533" rIns="91065" bIns="45533" rtlCol="0"/>
          <a:lstStyle>
            <a:lvl1pPr algn="l">
              <a:defRPr sz="1200"/>
            </a:lvl1pPr>
          </a:lstStyle>
          <a:p>
            <a:endParaRPr lang="el-GR"/>
          </a:p>
        </p:txBody>
      </p:sp>
      <p:sp>
        <p:nvSpPr>
          <p:cNvPr id="3" name="Θέση ημερομηνίας 2"/>
          <p:cNvSpPr>
            <a:spLocks noGrp="1"/>
          </p:cNvSpPr>
          <p:nvPr>
            <p:ph type="dt" idx="1"/>
          </p:nvPr>
        </p:nvSpPr>
        <p:spPr>
          <a:xfrm>
            <a:off x="3777608" y="0"/>
            <a:ext cx="2889938" cy="495348"/>
          </a:xfrm>
          <a:prstGeom prst="rect">
            <a:avLst/>
          </a:prstGeom>
        </p:spPr>
        <p:txBody>
          <a:bodyPr vert="horz" lIns="91065" tIns="45533" rIns="91065" bIns="45533" rtlCol="0"/>
          <a:lstStyle>
            <a:lvl1pPr algn="r">
              <a:defRPr sz="1200"/>
            </a:lvl1pPr>
          </a:lstStyle>
          <a:p>
            <a:fld id="{3BFF6C5C-7F19-4C59-B500-F72262B8DFD5}" type="datetimeFigureOut">
              <a:rPr lang="el-GR" smtClean="0"/>
              <a:pPr/>
              <a:t>25/5/2022</a:t>
            </a:fld>
            <a:endParaRPr lang="el-GR"/>
          </a:p>
        </p:txBody>
      </p:sp>
      <p:sp>
        <p:nvSpPr>
          <p:cNvPr id="4" name="Θέση εικόνας διαφάνειας 3"/>
          <p:cNvSpPr>
            <a:spLocks noGrp="1" noRot="1" noChangeAspect="1"/>
          </p:cNvSpPr>
          <p:nvPr>
            <p:ph type="sldImg" idx="2"/>
          </p:nvPr>
        </p:nvSpPr>
        <p:spPr>
          <a:xfrm>
            <a:off x="374650" y="1235075"/>
            <a:ext cx="5919788" cy="3330575"/>
          </a:xfrm>
          <a:prstGeom prst="rect">
            <a:avLst/>
          </a:prstGeom>
          <a:noFill/>
          <a:ln w="12700">
            <a:solidFill>
              <a:prstClr val="black"/>
            </a:solidFill>
          </a:ln>
        </p:spPr>
        <p:txBody>
          <a:bodyPr vert="horz" lIns="91065" tIns="45533" rIns="91065" bIns="45533" rtlCol="0" anchor="ctr"/>
          <a:lstStyle/>
          <a:p>
            <a:endParaRPr lang="el-GR"/>
          </a:p>
        </p:txBody>
      </p:sp>
      <p:sp>
        <p:nvSpPr>
          <p:cNvPr id="5" name="Θέση σημειώσεων 4"/>
          <p:cNvSpPr>
            <a:spLocks noGrp="1"/>
          </p:cNvSpPr>
          <p:nvPr>
            <p:ph type="body" sz="quarter" idx="3"/>
          </p:nvPr>
        </p:nvSpPr>
        <p:spPr>
          <a:xfrm>
            <a:off x="666909" y="4751221"/>
            <a:ext cx="5335270" cy="3887361"/>
          </a:xfrm>
          <a:prstGeom prst="rect">
            <a:avLst/>
          </a:prstGeom>
        </p:spPr>
        <p:txBody>
          <a:bodyPr vert="horz" lIns="91065" tIns="45533" rIns="91065" bIns="45533"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1" y="9377318"/>
            <a:ext cx="2889938" cy="495347"/>
          </a:xfrm>
          <a:prstGeom prst="rect">
            <a:avLst/>
          </a:prstGeom>
        </p:spPr>
        <p:txBody>
          <a:bodyPr vert="horz" lIns="91065" tIns="45533" rIns="91065" bIns="45533"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777608" y="9377318"/>
            <a:ext cx="2889938" cy="495347"/>
          </a:xfrm>
          <a:prstGeom prst="rect">
            <a:avLst/>
          </a:prstGeom>
        </p:spPr>
        <p:txBody>
          <a:bodyPr vert="horz" lIns="91065" tIns="45533" rIns="91065" bIns="45533" rtlCol="0" anchor="b"/>
          <a:lstStyle>
            <a:lvl1pPr algn="r">
              <a:defRPr sz="1200"/>
            </a:lvl1pPr>
          </a:lstStyle>
          <a:p>
            <a:fld id="{C157C460-05CB-4B59-9C92-0CA0D2EBDCA3}" type="slidenum">
              <a:rPr lang="el-GR" smtClean="0"/>
              <a:pPr/>
              <a:t>‹#›</a:t>
            </a:fld>
            <a:endParaRPr lang="el-GR"/>
          </a:p>
        </p:txBody>
      </p:sp>
    </p:spTree>
    <p:extLst>
      <p:ext uri="{BB962C8B-B14F-4D97-AF65-F5344CB8AC3E}">
        <p14:creationId xmlns:p14="http://schemas.microsoft.com/office/powerpoint/2010/main" val="4194580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032FDA66-0DB7-49A6-93B6-D7525861E404}" type="datetime1">
              <a:rPr lang="el-GR" smtClean="0"/>
              <a:pPr/>
              <a:t>25/5/2022</a:t>
            </a:fld>
            <a:endParaRPr lang="el-GR"/>
          </a:p>
        </p:txBody>
      </p:sp>
      <p:sp>
        <p:nvSpPr>
          <p:cNvPr id="5" name="Footer Placeholder 4"/>
          <p:cNvSpPr>
            <a:spLocks noGrp="1"/>
          </p:cNvSpPr>
          <p:nvPr>
            <p:ph type="ftr" sz="quarter" idx="11"/>
          </p:nvPr>
        </p:nvSpPr>
        <p:spPr/>
        <p:txBody>
          <a:bodyPr/>
          <a:lstStyle/>
          <a:p>
            <a:r>
              <a:rPr lang="el-GR"/>
              <a:t>ΑΝΤΙΠΕΡΙΦΕΡΕΙΑ ΔΙΚΑΙΗΣ ΑΝΑΠΤΥΞΙΑΚΗΣ ΜΕΤΑΒΑΣΗΣ</a:t>
            </a:r>
          </a:p>
        </p:txBody>
      </p:sp>
      <p:sp>
        <p:nvSpPr>
          <p:cNvPr id="6" name="Slide Number Placeholder 5"/>
          <p:cNvSpPr>
            <a:spLocks noGrp="1"/>
          </p:cNvSpPr>
          <p:nvPr>
            <p:ph type="sldNum" sz="quarter" idx="12"/>
          </p:nvPr>
        </p:nvSpPr>
        <p:spPr/>
        <p:txBody>
          <a:bodyPr/>
          <a:lstStyle/>
          <a:p>
            <a:fld id="{F036B16C-6383-4D08-A729-C80E172C47A0}" type="slidenum">
              <a:rPr lang="el-GR" smtClean="0"/>
              <a:pPr/>
              <a:t>‹#›</a:t>
            </a:fld>
            <a:endParaRPr lang="el-GR"/>
          </a:p>
        </p:txBody>
      </p:sp>
    </p:spTree>
    <p:extLst>
      <p:ext uri="{BB962C8B-B14F-4D97-AF65-F5344CB8AC3E}">
        <p14:creationId xmlns:p14="http://schemas.microsoft.com/office/powerpoint/2010/main" val="2391353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2F1CEB8-2FD7-4FBC-9A2B-2C9877FD7C00}" type="datetime1">
              <a:rPr lang="el-GR" smtClean="0"/>
              <a:pPr/>
              <a:t>25/5/2022</a:t>
            </a:fld>
            <a:endParaRPr lang="el-GR"/>
          </a:p>
        </p:txBody>
      </p:sp>
      <p:sp>
        <p:nvSpPr>
          <p:cNvPr id="5" name="Footer Placeholder 4"/>
          <p:cNvSpPr>
            <a:spLocks noGrp="1"/>
          </p:cNvSpPr>
          <p:nvPr>
            <p:ph type="ftr" sz="quarter" idx="11"/>
          </p:nvPr>
        </p:nvSpPr>
        <p:spPr/>
        <p:txBody>
          <a:bodyPr/>
          <a:lstStyle/>
          <a:p>
            <a:r>
              <a:rPr lang="el-GR"/>
              <a:t>ΑΝΤΙΠΕΡΙΦΕΡΕΙΑ ΔΙΚΑΙΗΣ ΑΝΑΠΤΥΞΙΑΚΗΣ ΜΕΤΑΒΑΣΗΣ</a:t>
            </a:r>
          </a:p>
        </p:txBody>
      </p:sp>
      <p:sp>
        <p:nvSpPr>
          <p:cNvPr id="6" name="Slide Number Placeholder 5"/>
          <p:cNvSpPr>
            <a:spLocks noGrp="1"/>
          </p:cNvSpPr>
          <p:nvPr>
            <p:ph type="sldNum" sz="quarter" idx="12"/>
          </p:nvPr>
        </p:nvSpPr>
        <p:spPr/>
        <p:txBody>
          <a:bodyPr/>
          <a:lstStyle/>
          <a:p>
            <a:fld id="{F036B16C-6383-4D08-A729-C80E172C47A0}" type="slidenum">
              <a:rPr lang="el-GR" smtClean="0"/>
              <a:pPr/>
              <a:t>‹#›</a:t>
            </a:fld>
            <a:endParaRPr lang="el-GR"/>
          </a:p>
        </p:txBody>
      </p:sp>
    </p:spTree>
    <p:extLst>
      <p:ext uri="{BB962C8B-B14F-4D97-AF65-F5344CB8AC3E}">
        <p14:creationId xmlns:p14="http://schemas.microsoft.com/office/powerpoint/2010/main" val="117683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26E3DED8-FC6F-415F-AE35-B073E0C15898}" type="datetime1">
              <a:rPr lang="el-GR" smtClean="0"/>
              <a:pPr/>
              <a:t>25/5/2022</a:t>
            </a:fld>
            <a:endParaRPr lang="el-GR"/>
          </a:p>
        </p:txBody>
      </p:sp>
      <p:sp>
        <p:nvSpPr>
          <p:cNvPr id="5" name="Footer Placeholder 4"/>
          <p:cNvSpPr>
            <a:spLocks noGrp="1"/>
          </p:cNvSpPr>
          <p:nvPr>
            <p:ph type="ftr" sz="quarter" idx="11"/>
          </p:nvPr>
        </p:nvSpPr>
        <p:spPr/>
        <p:txBody>
          <a:bodyPr/>
          <a:lstStyle/>
          <a:p>
            <a:r>
              <a:rPr lang="el-GR"/>
              <a:t>ΑΝΤΙΠΕΡΙΦΕΡΕΙΑ ΔΙΚΑΙΗΣ ΑΝΑΠΤΥΞΙΑΚΗΣ ΜΕΤΑΒΑΣΗΣ</a:t>
            </a:r>
          </a:p>
        </p:txBody>
      </p:sp>
      <p:sp>
        <p:nvSpPr>
          <p:cNvPr id="6" name="Slide Number Placeholder 5"/>
          <p:cNvSpPr>
            <a:spLocks noGrp="1"/>
          </p:cNvSpPr>
          <p:nvPr>
            <p:ph type="sldNum" sz="quarter" idx="12"/>
          </p:nvPr>
        </p:nvSpPr>
        <p:spPr/>
        <p:txBody>
          <a:bodyPr/>
          <a:lstStyle/>
          <a:p>
            <a:fld id="{F036B16C-6383-4D08-A729-C80E172C47A0}" type="slidenum">
              <a:rPr lang="el-GR" smtClean="0"/>
              <a:pPr/>
              <a:t>‹#›</a:t>
            </a:fld>
            <a:endParaRPr lang="el-G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53262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833203F-E68F-40BC-8CA2-4854C64F2F59}" type="datetime1">
              <a:rPr lang="el-GR" smtClean="0"/>
              <a:pPr/>
              <a:t>25/5/2022</a:t>
            </a:fld>
            <a:endParaRPr lang="el-GR"/>
          </a:p>
        </p:txBody>
      </p:sp>
      <p:sp>
        <p:nvSpPr>
          <p:cNvPr id="5" name="Footer Placeholder 4"/>
          <p:cNvSpPr>
            <a:spLocks noGrp="1"/>
          </p:cNvSpPr>
          <p:nvPr>
            <p:ph type="ftr" sz="quarter" idx="11"/>
          </p:nvPr>
        </p:nvSpPr>
        <p:spPr/>
        <p:txBody>
          <a:bodyPr/>
          <a:lstStyle/>
          <a:p>
            <a:r>
              <a:rPr lang="el-GR"/>
              <a:t>ΑΝΤΙΠΕΡΙΦΕΡΕΙΑ ΔΙΚΑΙΗΣ ΑΝΑΠΤΥΞΙΑΚΗΣ ΜΕΤΑΒΑΣΗΣ</a:t>
            </a:r>
          </a:p>
        </p:txBody>
      </p:sp>
      <p:sp>
        <p:nvSpPr>
          <p:cNvPr id="6" name="Slide Number Placeholder 5"/>
          <p:cNvSpPr>
            <a:spLocks noGrp="1"/>
          </p:cNvSpPr>
          <p:nvPr>
            <p:ph type="sldNum" sz="quarter" idx="12"/>
          </p:nvPr>
        </p:nvSpPr>
        <p:spPr/>
        <p:txBody>
          <a:bodyPr/>
          <a:lstStyle/>
          <a:p>
            <a:fld id="{F036B16C-6383-4D08-A729-C80E172C47A0}" type="slidenum">
              <a:rPr lang="el-GR" smtClean="0"/>
              <a:pPr/>
              <a:t>‹#›</a:t>
            </a:fld>
            <a:endParaRPr lang="el-GR"/>
          </a:p>
        </p:txBody>
      </p:sp>
    </p:spTree>
    <p:extLst>
      <p:ext uri="{BB962C8B-B14F-4D97-AF65-F5344CB8AC3E}">
        <p14:creationId xmlns:p14="http://schemas.microsoft.com/office/powerpoint/2010/main" val="186252762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833203F-E68F-40BC-8CA2-4854C64F2F59}" type="datetime1">
              <a:rPr lang="el-GR" smtClean="0"/>
              <a:pPr/>
              <a:t>25/5/2022</a:t>
            </a:fld>
            <a:endParaRPr lang="el-GR"/>
          </a:p>
        </p:txBody>
      </p:sp>
      <p:sp>
        <p:nvSpPr>
          <p:cNvPr id="5" name="Footer Placeholder 4"/>
          <p:cNvSpPr>
            <a:spLocks noGrp="1"/>
          </p:cNvSpPr>
          <p:nvPr>
            <p:ph type="ftr" sz="quarter" idx="11"/>
          </p:nvPr>
        </p:nvSpPr>
        <p:spPr/>
        <p:txBody>
          <a:bodyPr/>
          <a:lstStyle/>
          <a:p>
            <a:r>
              <a:rPr lang="el-GR"/>
              <a:t>ΑΝΤΙΠΕΡΙΦΕΡΕΙΑ ΔΙΚΑΙΗΣ ΑΝΑΠΤΥΞΙΑΚΗΣ ΜΕΤΑΒΑΣΗΣ</a:t>
            </a:r>
          </a:p>
        </p:txBody>
      </p:sp>
      <p:sp>
        <p:nvSpPr>
          <p:cNvPr id="6" name="Slide Number Placeholder 5"/>
          <p:cNvSpPr>
            <a:spLocks noGrp="1"/>
          </p:cNvSpPr>
          <p:nvPr>
            <p:ph type="sldNum" sz="quarter" idx="12"/>
          </p:nvPr>
        </p:nvSpPr>
        <p:spPr/>
        <p:txBody>
          <a:bodyPr/>
          <a:lstStyle/>
          <a:p>
            <a:fld id="{F036B16C-6383-4D08-A729-C80E172C47A0}" type="slidenum">
              <a:rPr lang="el-GR" smtClean="0"/>
              <a:pPr/>
              <a:t>‹#›</a:t>
            </a:fld>
            <a:endParaRPr lang="el-G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0553933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833203F-E68F-40BC-8CA2-4854C64F2F59}" type="datetime1">
              <a:rPr lang="el-GR" smtClean="0"/>
              <a:pPr/>
              <a:t>25/5/2022</a:t>
            </a:fld>
            <a:endParaRPr lang="el-GR"/>
          </a:p>
        </p:txBody>
      </p:sp>
      <p:sp>
        <p:nvSpPr>
          <p:cNvPr id="5" name="Footer Placeholder 4"/>
          <p:cNvSpPr>
            <a:spLocks noGrp="1"/>
          </p:cNvSpPr>
          <p:nvPr>
            <p:ph type="ftr" sz="quarter" idx="11"/>
          </p:nvPr>
        </p:nvSpPr>
        <p:spPr/>
        <p:txBody>
          <a:bodyPr/>
          <a:lstStyle/>
          <a:p>
            <a:r>
              <a:rPr lang="el-GR"/>
              <a:t>ΑΝΤΙΠΕΡΙΦΕΡΕΙΑ ΔΙΚΑΙΗΣ ΑΝΑΠΤΥΞΙΑΚΗΣ ΜΕΤΑΒΑΣΗΣ</a:t>
            </a:r>
          </a:p>
        </p:txBody>
      </p:sp>
      <p:sp>
        <p:nvSpPr>
          <p:cNvPr id="6" name="Slide Number Placeholder 5"/>
          <p:cNvSpPr>
            <a:spLocks noGrp="1"/>
          </p:cNvSpPr>
          <p:nvPr>
            <p:ph type="sldNum" sz="quarter" idx="12"/>
          </p:nvPr>
        </p:nvSpPr>
        <p:spPr/>
        <p:txBody>
          <a:bodyPr/>
          <a:lstStyle/>
          <a:p>
            <a:fld id="{F036B16C-6383-4D08-A729-C80E172C47A0}" type="slidenum">
              <a:rPr lang="el-GR" smtClean="0"/>
              <a:pPr/>
              <a:t>‹#›</a:t>
            </a:fld>
            <a:endParaRPr lang="el-GR"/>
          </a:p>
        </p:txBody>
      </p:sp>
    </p:spTree>
    <p:extLst>
      <p:ext uri="{BB962C8B-B14F-4D97-AF65-F5344CB8AC3E}">
        <p14:creationId xmlns:p14="http://schemas.microsoft.com/office/powerpoint/2010/main" val="332177105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5F1112B-B1A3-45E0-9770-05CEDE9937DF}" type="datetime1">
              <a:rPr lang="el-GR" smtClean="0"/>
              <a:pPr/>
              <a:t>25/5/2022</a:t>
            </a:fld>
            <a:endParaRPr lang="el-GR"/>
          </a:p>
        </p:txBody>
      </p:sp>
      <p:sp>
        <p:nvSpPr>
          <p:cNvPr id="5" name="Footer Placeholder 4"/>
          <p:cNvSpPr>
            <a:spLocks noGrp="1"/>
          </p:cNvSpPr>
          <p:nvPr>
            <p:ph type="ftr" sz="quarter" idx="11"/>
          </p:nvPr>
        </p:nvSpPr>
        <p:spPr/>
        <p:txBody>
          <a:bodyPr/>
          <a:lstStyle/>
          <a:p>
            <a:r>
              <a:rPr lang="el-GR"/>
              <a:t>ΑΝΤΙΠΕΡΙΦΕΡΕΙΑ ΔΙΚΑΙΗΣ ΑΝΑΠΤΥΞΙΑΚΗΣ ΜΕΤΑΒΑΣΗΣ</a:t>
            </a:r>
          </a:p>
        </p:txBody>
      </p:sp>
      <p:sp>
        <p:nvSpPr>
          <p:cNvPr id="6" name="Slide Number Placeholder 5"/>
          <p:cNvSpPr>
            <a:spLocks noGrp="1"/>
          </p:cNvSpPr>
          <p:nvPr>
            <p:ph type="sldNum" sz="quarter" idx="12"/>
          </p:nvPr>
        </p:nvSpPr>
        <p:spPr/>
        <p:txBody>
          <a:bodyPr/>
          <a:lstStyle/>
          <a:p>
            <a:fld id="{F036B16C-6383-4D08-A729-C80E172C47A0}" type="slidenum">
              <a:rPr lang="el-GR" smtClean="0"/>
              <a:pPr/>
              <a:t>‹#›</a:t>
            </a:fld>
            <a:endParaRPr lang="el-GR"/>
          </a:p>
        </p:txBody>
      </p:sp>
    </p:spTree>
    <p:extLst>
      <p:ext uri="{BB962C8B-B14F-4D97-AF65-F5344CB8AC3E}">
        <p14:creationId xmlns:p14="http://schemas.microsoft.com/office/powerpoint/2010/main" val="168952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C124379-DCE5-4215-AB2F-E04174EB4478}" type="datetime1">
              <a:rPr lang="el-GR" smtClean="0"/>
              <a:pPr/>
              <a:t>25/5/2022</a:t>
            </a:fld>
            <a:endParaRPr lang="el-GR"/>
          </a:p>
        </p:txBody>
      </p:sp>
      <p:sp>
        <p:nvSpPr>
          <p:cNvPr id="5" name="Footer Placeholder 4"/>
          <p:cNvSpPr>
            <a:spLocks noGrp="1"/>
          </p:cNvSpPr>
          <p:nvPr>
            <p:ph type="ftr" sz="quarter" idx="11"/>
          </p:nvPr>
        </p:nvSpPr>
        <p:spPr/>
        <p:txBody>
          <a:bodyPr/>
          <a:lstStyle/>
          <a:p>
            <a:r>
              <a:rPr lang="el-GR"/>
              <a:t>ΑΝΤΙΠΕΡΙΦΕΡΕΙΑ ΔΙΚΑΙΗΣ ΑΝΑΠΤΥΞΙΑΚΗΣ ΜΕΤΑΒΑΣΗΣ</a:t>
            </a:r>
          </a:p>
        </p:txBody>
      </p:sp>
      <p:sp>
        <p:nvSpPr>
          <p:cNvPr id="6" name="Slide Number Placeholder 5"/>
          <p:cNvSpPr>
            <a:spLocks noGrp="1"/>
          </p:cNvSpPr>
          <p:nvPr>
            <p:ph type="sldNum" sz="quarter" idx="12"/>
          </p:nvPr>
        </p:nvSpPr>
        <p:spPr/>
        <p:txBody>
          <a:bodyPr/>
          <a:lstStyle/>
          <a:p>
            <a:fld id="{F036B16C-6383-4D08-A729-C80E172C47A0}" type="slidenum">
              <a:rPr lang="el-GR" smtClean="0"/>
              <a:pPr/>
              <a:t>‹#›</a:t>
            </a:fld>
            <a:endParaRPr lang="el-GR"/>
          </a:p>
        </p:txBody>
      </p:sp>
    </p:spTree>
    <p:extLst>
      <p:ext uri="{BB962C8B-B14F-4D97-AF65-F5344CB8AC3E}">
        <p14:creationId xmlns:p14="http://schemas.microsoft.com/office/powerpoint/2010/main" val="780349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95A076D7-B1CF-4EB5-B9AF-F7F4A0BF0B97}" type="datetime1">
              <a:rPr lang="el-GR" smtClean="0"/>
              <a:pPr/>
              <a:t>25/5/2022</a:t>
            </a:fld>
            <a:endParaRPr lang="el-GR"/>
          </a:p>
        </p:txBody>
      </p:sp>
      <p:sp>
        <p:nvSpPr>
          <p:cNvPr id="5" name="Footer Placeholder 4"/>
          <p:cNvSpPr>
            <a:spLocks noGrp="1"/>
          </p:cNvSpPr>
          <p:nvPr>
            <p:ph type="ftr" sz="quarter" idx="11"/>
          </p:nvPr>
        </p:nvSpPr>
        <p:spPr/>
        <p:txBody>
          <a:bodyPr/>
          <a:lstStyle/>
          <a:p>
            <a:r>
              <a:rPr lang="el-GR"/>
              <a:t>ΑΝΤΙΠΕΡΙΦΕΡΕΙΑ ΔΙΚΑΙΗΣ ΑΝΑΠΤΥΞΙΑΚΗΣ ΜΕΤΑΒΑΣΗΣ</a:t>
            </a:r>
          </a:p>
        </p:txBody>
      </p:sp>
      <p:sp>
        <p:nvSpPr>
          <p:cNvPr id="6" name="Slide Number Placeholder 5"/>
          <p:cNvSpPr>
            <a:spLocks noGrp="1"/>
          </p:cNvSpPr>
          <p:nvPr>
            <p:ph type="sldNum" sz="quarter" idx="12"/>
          </p:nvPr>
        </p:nvSpPr>
        <p:spPr/>
        <p:txBody>
          <a:bodyPr/>
          <a:lstStyle/>
          <a:p>
            <a:fld id="{F036B16C-6383-4D08-A729-C80E172C47A0}" type="slidenum">
              <a:rPr lang="el-GR" smtClean="0"/>
              <a:pPr/>
              <a:t>‹#›</a:t>
            </a:fld>
            <a:endParaRPr lang="el-GR"/>
          </a:p>
        </p:txBody>
      </p:sp>
    </p:spTree>
    <p:extLst>
      <p:ext uri="{BB962C8B-B14F-4D97-AF65-F5344CB8AC3E}">
        <p14:creationId xmlns:p14="http://schemas.microsoft.com/office/powerpoint/2010/main" val="4238104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044DAED0-664F-4DF0-8D13-2D48E0F55F62}" type="datetime1">
              <a:rPr lang="el-GR" smtClean="0"/>
              <a:pPr/>
              <a:t>25/5/2022</a:t>
            </a:fld>
            <a:endParaRPr lang="el-GR"/>
          </a:p>
        </p:txBody>
      </p:sp>
      <p:sp>
        <p:nvSpPr>
          <p:cNvPr id="5" name="Footer Placeholder 4"/>
          <p:cNvSpPr>
            <a:spLocks noGrp="1"/>
          </p:cNvSpPr>
          <p:nvPr>
            <p:ph type="ftr" sz="quarter" idx="11"/>
          </p:nvPr>
        </p:nvSpPr>
        <p:spPr/>
        <p:txBody>
          <a:bodyPr/>
          <a:lstStyle/>
          <a:p>
            <a:r>
              <a:rPr lang="el-GR"/>
              <a:t>ΑΝΤΙΠΕΡΙΦΕΡΕΙΑ ΔΙΚΑΙΗΣ ΑΝΑΠΤΥΞΙΑΚΗΣ ΜΕΤΑΒΑΣΗΣ</a:t>
            </a:r>
          </a:p>
        </p:txBody>
      </p:sp>
      <p:sp>
        <p:nvSpPr>
          <p:cNvPr id="6" name="Slide Number Placeholder 5"/>
          <p:cNvSpPr>
            <a:spLocks noGrp="1"/>
          </p:cNvSpPr>
          <p:nvPr>
            <p:ph type="sldNum" sz="quarter" idx="12"/>
          </p:nvPr>
        </p:nvSpPr>
        <p:spPr/>
        <p:txBody>
          <a:bodyPr/>
          <a:lstStyle/>
          <a:p>
            <a:fld id="{F036B16C-6383-4D08-A729-C80E172C47A0}" type="slidenum">
              <a:rPr lang="el-GR" smtClean="0"/>
              <a:pPr/>
              <a:t>‹#›</a:t>
            </a:fld>
            <a:endParaRPr lang="el-GR"/>
          </a:p>
        </p:txBody>
      </p:sp>
    </p:spTree>
    <p:extLst>
      <p:ext uri="{BB962C8B-B14F-4D97-AF65-F5344CB8AC3E}">
        <p14:creationId xmlns:p14="http://schemas.microsoft.com/office/powerpoint/2010/main" val="344346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9CC93473-DE2A-40CA-A2E4-483346A45516}" type="datetime1">
              <a:rPr lang="el-GR" smtClean="0"/>
              <a:pPr/>
              <a:t>25/5/2022</a:t>
            </a:fld>
            <a:endParaRPr lang="el-GR"/>
          </a:p>
        </p:txBody>
      </p:sp>
      <p:sp>
        <p:nvSpPr>
          <p:cNvPr id="6" name="Footer Placeholder 5"/>
          <p:cNvSpPr>
            <a:spLocks noGrp="1"/>
          </p:cNvSpPr>
          <p:nvPr>
            <p:ph type="ftr" sz="quarter" idx="11"/>
          </p:nvPr>
        </p:nvSpPr>
        <p:spPr/>
        <p:txBody>
          <a:bodyPr/>
          <a:lstStyle/>
          <a:p>
            <a:r>
              <a:rPr lang="el-GR"/>
              <a:t>ΑΝΤΙΠΕΡΙΦΕΡΕΙΑ ΔΙΚΑΙΗΣ ΑΝΑΠΤΥΞΙΑΚΗΣ ΜΕΤΑΒΑΣΗΣ</a:t>
            </a:r>
          </a:p>
        </p:txBody>
      </p:sp>
      <p:sp>
        <p:nvSpPr>
          <p:cNvPr id="7" name="Slide Number Placeholder 6"/>
          <p:cNvSpPr>
            <a:spLocks noGrp="1"/>
          </p:cNvSpPr>
          <p:nvPr>
            <p:ph type="sldNum" sz="quarter" idx="12"/>
          </p:nvPr>
        </p:nvSpPr>
        <p:spPr/>
        <p:txBody>
          <a:bodyPr/>
          <a:lstStyle/>
          <a:p>
            <a:fld id="{F036B16C-6383-4D08-A729-C80E172C47A0}" type="slidenum">
              <a:rPr lang="el-GR" smtClean="0"/>
              <a:pPr/>
              <a:t>‹#›</a:t>
            </a:fld>
            <a:endParaRPr lang="el-GR"/>
          </a:p>
        </p:txBody>
      </p:sp>
    </p:spTree>
    <p:extLst>
      <p:ext uri="{BB962C8B-B14F-4D97-AF65-F5344CB8AC3E}">
        <p14:creationId xmlns:p14="http://schemas.microsoft.com/office/powerpoint/2010/main" val="1221658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FC8C3917-B89B-41D0-A01E-85CAD96FD26C}" type="datetime1">
              <a:rPr lang="el-GR" smtClean="0"/>
              <a:pPr/>
              <a:t>25/5/2022</a:t>
            </a:fld>
            <a:endParaRPr lang="el-GR"/>
          </a:p>
        </p:txBody>
      </p:sp>
      <p:sp>
        <p:nvSpPr>
          <p:cNvPr id="8" name="Footer Placeholder 7"/>
          <p:cNvSpPr>
            <a:spLocks noGrp="1"/>
          </p:cNvSpPr>
          <p:nvPr>
            <p:ph type="ftr" sz="quarter" idx="11"/>
          </p:nvPr>
        </p:nvSpPr>
        <p:spPr/>
        <p:txBody>
          <a:bodyPr/>
          <a:lstStyle/>
          <a:p>
            <a:r>
              <a:rPr lang="el-GR"/>
              <a:t>ΑΝΤΙΠΕΡΙΦΕΡΕΙΑ ΔΙΚΑΙΗΣ ΑΝΑΠΤΥΞΙΑΚΗΣ ΜΕΤΑΒΑΣΗΣ</a:t>
            </a:r>
          </a:p>
        </p:txBody>
      </p:sp>
      <p:sp>
        <p:nvSpPr>
          <p:cNvPr id="9" name="Slide Number Placeholder 8"/>
          <p:cNvSpPr>
            <a:spLocks noGrp="1"/>
          </p:cNvSpPr>
          <p:nvPr>
            <p:ph type="sldNum" sz="quarter" idx="12"/>
          </p:nvPr>
        </p:nvSpPr>
        <p:spPr/>
        <p:txBody>
          <a:bodyPr/>
          <a:lstStyle/>
          <a:p>
            <a:fld id="{F036B16C-6383-4D08-A729-C80E172C47A0}" type="slidenum">
              <a:rPr lang="el-GR" smtClean="0"/>
              <a:pPr/>
              <a:t>‹#›</a:t>
            </a:fld>
            <a:endParaRPr lang="el-GR"/>
          </a:p>
        </p:txBody>
      </p:sp>
    </p:spTree>
    <p:extLst>
      <p:ext uri="{BB962C8B-B14F-4D97-AF65-F5344CB8AC3E}">
        <p14:creationId xmlns:p14="http://schemas.microsoft.com/office/powerpoint/2010/main" val="1052427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4BD4E536-0CEF-4053-AD99-D656984221E4}" type="datetime1">
              <a:rPr lang="el-GR" smtClean="0"/>
              <a:pPr/>
              <a:t>25/5/2022</a:t>
            </a:fld>
            <a:endParaRPr lang="el-GR"/>
          </a:p>
        </p:txBody>
      </p:sp>
      <p:sp>
        <p:nvSpPr>
          <p:cNvPr id="4" name="Footer Placeholder 3"/>
          <p:cNvSpPr>
            <a:spLocks noGrp="1"/>
          </p:cNvSpPr>
          <p:nvPr>
            <p:ph type="ftr" sz="quarter" idx="11"/>
          </p:nvPr>
        </p:nvSpPr>
        <p:spPr/>
        <p:txBody>
          <a:bodyPr/>
          <a:lstStyle/>
          <a:p>
            <a:r>
              <a:rPr lang="el-GR"/>
              <a:t>ΑΝΤΙΠΕΡΙΦΕΡΕΙΑ ΔΙΚΑΙΗΣ ΑΝΑΠΤΥΞΙΑΚΗΣ ΜΕΤΑΒΑΣΗΣ</a:t>
            </a:r>
          </a:p>
        </p:txBody>
      </p:sp>
      <p:sp>
        <p:nvSpPr>
          <p:cNvPr id="5" name="Slide Number Placeholder 4"/>
          <p:cNvSpPr>
            <a:spLocks noGrp="1"/>
          </p:cNvSpPr>
          <p:nvPr>
            <p:ph type="sldNum" sz="quarter" idx="12"/>
          </p:nvPr>
        </p:nvSpPr>
        <p:spPr/>
        <p:txBody>
          <a:bodyPr/>
          <a:lstStyle/>
          <a:p>
            <a:fld id="{F036B16C-6383-4D08-A729-C80E172C47A0}" type="slidenum">
              <a:rPr lang="el-GR" smtClean="0"/>
              <a:pPr/>
              <a:t>‹#›</a:t>
            </a:fld>
            <a:endParaRPr lang="el-GR"/>
          </a:p>
        </p:txBody>
      </p:sp>
    </p:spTree>
    <p:extLst>
      <p:ext uri="{BB962C8B-B14F-4D97-AF65-F5344CB8AC3E}">
        <p14:creationId xmlns:p14="http://schemas.microsoft.com/office/powerpoint/2010/main" val="1870635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023BFB-FA1A-4865-9BDA-87F84B622746}" type="datetime1">
              <a:rPr lang="el-GR" smtClean="0"/>
              <a:pPr/>
              <a:t>25/5/2022</a:t>
            </a:fld>
            <a:endParaRPr lang="el-GR"/>
          </a:p>
        </p:txBody>
      </p:sp>
      <p:sp>
        <p:nvSpPr>
          <p:cNvPr id="3" name="Footer Placeholder 2"/>
          <p:cNvSpPr>
            <a:spLocks noGrp="1"/>
          </p:cNvSpPr>
          <p:nvPr>
            <p:ph type="ftr" sz="quarter" idx="11"/>
          </p:nvPr>
        </p:nvSpPr>
        <p:spPr/>
        <p:txBody>
          <a:bodyPr/>
          <a:lstStyle/>
          <a:p>
            <a:r>
              <a:rPr lang="el-GR"/>
              <a:t>ΑΝΤΙΠΕΡΙΦΕΡΕΙΑ ΔΙΚΑΙΗΣ ΑΝΑΠΤΥΞΙΑΚΗΣ ΜΕΤΑΒΑΣΗΣ</a:t>
            </a:r>
          </a:p>
        </p:txBody>
      </p:sp>
      <p:sp>
        <p:nvSpPr>
          <p:cNvPr id="4" name="Slide Number Placeholder 3"/>
          <p:cNvSpPr>
            <a:spLocks noGrp="1"/>
          </p:cNvSpPr>
          <p:nvPr>
            <p:ph type="sldNum" sz="quarter" idx="12"/>
          </p:nvPr>
        </p:nvSpPr>
        <p:spPr/>
        <p:txBody>
          <a:bodyPr/>
          <a:lstStyle/>
          <a:p>
            <a:fld id="{F036B16C-6383-4D08-A729-C80E172C47A0}" type="slidenum">
              <a:rPr lang="el-GR" smtClean="0"/>
              <a:pPr/>
              <a:t>‹#›</a:t>
            </a:fld>
            <a:endParaRPr lang="el-GR"/>
          </a:p>
        </p:txBody>
      </p:sp>
    </p:spTree>
    <p:extLst>
      <p:ext uri="{BB962C8B-B14F-4D97-AF65-F5344CB8AC3E}">
        <p14:creationId xmlns:p14="http://schemas.microsoft.com/office/powerpoint/2010/main" val="2616411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21A0F464-473A-4502-866F-033B3F1E75BA}" type="datetime1">
              <a:rPr lang="el-GR" smtClean="0"/>
              <a:pPr/>
              <a:t>25/5/2022</a:t>
            </a:fld>
            <a:endParaRPr lang="el-GR"/>
          </a:p>
        </p:txBody>
      </p:sp>
      <p:sp>
        <p:nvSpPr>
          <p:cNvPr id="6" name="Footer Placeholder 5"/>
          <p:cNvSpPr>
            <a:spLocks noGrp="1"/>
          </p:cNvSpPr>
          <p:nvPr>
            <p:ph type="ftr" sz="quarter" idx="11"/>
          </p:nvPr>
        </p:nvSpPr>
        <p:spPr/>
        <p:txBody>
          <a:bodyPr/>
          <a:lstStyle/>
          <a:p>
            <a:r>
              <a:rPr lang="el-GR"/>
              <a:t>ΑΝΤΙΠΕΡΙΦΕΡΕΙΑ ΔΙΚΑΙΗΣ ΑΝΑΠΤΥΞΙΑΚΗΣ ΜΕΤΑΒΑΣΗΣ</a:t>
            </a:r>
          </a:p>
        </p:txBody>
      </p:sp>
      <p:sp>
        <p:nvSpPr>
          <p:cNvPr id="7" name="Slide Number Placeholder 6"/>
          <p:cNvSpPr>
            <a:spLocks noGrp="1"/>
          </p:cNvSpPr>
          <p:nvPr>
            <p:ph type="sldNum" sz="quarter" idx="12"/>
          </p:nvPr>
        </p:nvSpPr>
        <p:spPr/>
        <p:txBody>
          <a:bodyPr/>
          <a:lstStyle/>
          <a:p>
            <a:fld id="{F036B16C-6383-4D08-A729-C80E172C47A0}" type="slidenum">
              <a:rPr lang="el-GR" smtClean="0"/>
              <a:pPr/>
              <a:t>‹#›</a:t>
            </a:fld>
            <a:endParaRPr lang="el-GR"/>
          </a:p>
        </p:txBody>
      </p:sp>
    </p:spTree>
    <p:extLst>
      <p:ext uri="{BB962C8B-B14F-4D97-AF65-F5344CB8AC3E}">
        <p14:creationId xmlns:p14="http://schemas.microsoft.com/office/powerpoint/2010/main" val="1929713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C34EA66F-FAA2-47FE-BC5F-0755E561C472}" type="datetime1">
              <a:rPr lang="el-GR" smtClean="0"/>
              <a:pPr/>
              <a:t>25/5/2022</a:t>
            </a:fld>
            <a:endParaRPr lang="el-GR"/>
          </a:p>
        </p:txBody>
      </p:sp>
      <p:sp>
        <p:nvSpPr>
          <p:cNvPr id="6" name="Footer Placeholder 5"/>
          <p:cNvSpPr>
            <a:spLocks noGrp="1"/>
          </p:cNvSpPr>
          <p:nvPr>
            <p:ph type="ftr" sz="quarter" idx="11"/>
          </p:nvPr>
        </p:nvSpPr>
        <p:spPr/>
        <p:txBody>
          <a:bodyPr/>
          <a:lstStyle/>
          <a:p>
            <a:r>
              <a:rPr lang="el-GR"/>
              <a:t>ΑΝΤΙΠΕΡΙΦΕΡΕΙΑ ΔΙΚΑΙΗΣ ΑΝΑΠΤΥΞΙΑΚΗΣ ΜΕΤΑΒΑΣΗΣ</a:t>
            </a:r>
          </a:p>
        </p:txBody>
      </p:sp>
      <p:sp>
        <p:nvSpPr>
          <p:cNvPr id="7" name="Slide Number Placeholder 6"/>
          <p:cNvSpPr>
            <a:spLocks noGrp="1"/>
          </p:cNvSpPr>
          <p:nvPr>
            <p:ph type="sldNum" sz="quarter" idx="12"/>
          </p:nvPr>
        </p:nvSpPr>
        <p:spPr/>
        <p:txBody>
          <a:bodyPr/>
          <a:lstStyle/>
          <a:p>
            <a:fld id="{F036B16C-6383-4D08-A729-C80E172C47A0}" type="slidenum">
              <a:rPr lang="el-GR" smtClean="0"/>
              <a:pPr/>
              <a:t>‹#›</a:t>
            </a:fld>
            <a:endParaRPr lang="el-GR"/>
          </a:p>
        </p:txBody>
      </p:sp>
    </p:spTree>
    <p:extLst>
      <p:ext uri="{BB962C8B-B14F-4D97-AF65-F5344CB8AC3E}">
        <p14:creationId xmlns:p14="http://schemas.microsoft.com/office/powerpoint/2010/main" val="1146014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833203F-E68F-40BC-8CA2-4854C64F2F59}" type="datetime1">
              <a:rPr lang="el-GR" smtClean="0"/>
              <a:pPr/>
              <a:t>25/5/2022</a:t>
            </a:fld>
            <a:endParaRPr lang="el-G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l-GR"/>
              <a:t>ΑΝΤΙΠΕΡΙΦΕΡΕΙΑ ΔΙΚΑΙΗΣ ΑΝΑΠΤΥΞΙΑΚΗΣ ΜΕΤΑΒΑΣΗΣ</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036B16C-6383-4D08-A729-C80E172C47A0}" type="slidenum">
              <a:rPr lang="el-GR" smtClean="0"/>
              <a:pPr/>
              <a:t>‹#›</a:t>
            </a:fld>
            <a:endParaRPr lang="el-GR"/>
          </a:p>
        </p:txBody>
      </p:sp>
    </p:spTree>
    <p:extLst>
      <p:ext uri="{BB962C8B-B14F-4D97-AF65-F5344CB8AC3E}">
        <p14:creationId xmlns:p14="http://schemas.microsoft.com/office/powerpoint/2010/main" val="247765938"/>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s://ec.europa.eu/info/strategy/priorities-2019-2024/european-green-deal/finance-and-green-deal/just-transition-mechanism_en"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16.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8.sv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nvSpPr>
        <p:spPr>
          <a:xfrm>
            <a:off x="2157580" y="3042305"/>
            <a:ext cx="6567676" cy="2748638"/>
          </a:xfrm>
          <a:prstGeom prst="rect">
            <a:avLst/>
          </a:prstGeom>
        </p:spPr>
        <p:txBody>
          <a:bodyPr vert="horz" anchor="b">
            <a:noAutofit/>
            <a:scene3d>
              <a:camera prst="orthographicFront"/>
              <a:lightRig rig="soft" dir="t"/>
            </a:scene3d>
            <a:sp3d prstMaterial="softEdge">
              <a:bevelT w="25400" h="25400"/>
            </a:sp3d>
          </a:bodyPr>
          <a:lstStyle>
            <a:lvl1pPr algn="r" rtl="0" eaLnBrk="0" fontAlgn="base" hangingPunct="0">
              <a:spcBef>
                <a:spcPct val="0"/>
              </a:spcBef>
              <a:spcAft>
                <a:spcPct val="0"/>
              </a:spcAft>
              <a:defRPr sz="4800" b="1" kern="1200">
                <a:solidFill>
                  <a:schemeClr val="tx1"/>
                </a:solidFill>
                <a:effectLst>
                  <a:outerShdw blurRad="31750" dist="25400" dir="5400000" algn="tl" rotWithShape="0">
                    <a:srgbClr val="000000">
                      <a:alpha val="25000"/>
                    </a:srgbClr>
                  </a:outerShdw>
                </a:effectLst>
                <a:latin typeface="+mj-lt"/>
                <a:ea typeface="ＭＳ Ｐゴシック" charset="0"/>
                <a:cs typeface="ＭＳ Ｐゴシック" charset="0"/>
              </a:defRPr>
            </a:lvl1pPr>
            <a:lvl2pPr algn="l" rtl="0" eaLnBrk="0" fontAlgn="base" hangingPunct="0">
              <a:spcBef>
                <a:spcPct val="0"/>
              </a:spcBef>
              <a:spcAft>
                <a:spcPct val="0"/>
              </a:spcAft>
              <a:defRPr sz="4100" b="1">
                <a:solidFill>
                  <a:schemeClr val="tx1"/>
                </a:solidFill>
                <a:latin typeface="Trebuchet MS" charset="0"/>
                <a:ea typeface="ＭＳ Ｐゴシック" charset="0"/>
                <a:cs typeface="ＭＳ Ｐゴシック" charset="0"/>
              </a:defRPr>
            </a:lvl2pPr>
            <a:lvl3pPr algn="l" rtl="0" eaLnBrk="0" fontAlgn="base" hangingPunct="0">
              <a:spcBef>
                <a:spcPct val="0"/>
              </a:spcBef>
              <a:spcAft>
                <a:spcPct val="0"/>
              </a:spcAft>
              <a:defRPr sz="4100" b="1">
                <a:solidFill>
                  <a:schemeClr val="tx1"/>
                </a:solidFill>
                <a:latin typeface="Trebuchet MS" charset="0"/>
                <a:ea typeface="ＭＳ Ｐゴシック" charset="0"/>
                <a:cs typeface="ＭＳ Ｐゴシック" charset="0"/>
              </a:defRPr>
            </a:lvl3pPr>
            <a:lvl4pPr algn="l" rtl="0" eaLnBrk="0" fontAlgn="base" hangingPunct="0">
              <a:spcBef>
                <a:spcPct val="0"/>
              </a:spcBef>
              <a:spcAft>
                <a:spcPct val="0"/>
              </a:spcAft>
              <a:defRPr sz="4100" b="1">
                <a:solidFill>
                  <a:schemeClr val="tx1"/>
                </a:solidFill>
                <a:latin typeface="Trebuchet MS" charset="0"/>
                <a:ea typeface="ＭＳ Ｐゴシック" charset="0"/>
                <a:cs typeface="ＭＳ Ｐゴシック" charset="0"/>
              </a:defRPr>
            </a:lvl4pPr>
            <a:lvl5pPr algn="l" rtl="0" eaLnBrk="0" fontAlgn="base" hangingPunct="0">
              <a:spcBef>
                <a:spcPct val="0"/>
              </a:spcBef>
              <a:spcAft>
                <a:spcPct val="0"/>
              </a:spcAft>
              <a:defRPr sz="4100" b="1">
                <a:solidFill>
                  <a:schemeClr val="tx1"/>
                </a:solidFill>
                <a:latin typeface="Trebuchet MS" charset="0"/>
                <a:ea typeface="ＭＳ Ｐゴシック" charset="0"/>
                <a:cs typeface="ＭＳ Ｐゴシック" charset="0"/>
              </a:defRPr>
            </a:lvl5pPr>
            <a:lvl6pPr marL="457200" algn="l" rtl="0" fontAlgn="base">
              <a:spcBef>
                <a:spcPct val="0"/>
              </a:spcBef>
              <a:spcAft>
                <a:spcPct val="0"/>
              </a:spcAft>
              <a:defRPr sz="4100" b="1">
                <a:solidFill>
                  <a:schemeClr val="tx1"/>
                </a:solidFill>
                <a:latin typeface="Trebuchet MS" charset="0"/>
                <a:ea typeface="ＭＳ Ｐゴシック" charset="0"/>
                <a:cs typeface="ＭＳ Ｐゴシック" charset="0"/>
              </a:defRPr>
            </a:lvl6pPr>
            <a:lvl7pPr marL="914400" algn="l" rtl="0" fontAlgn="base">
              <a:spcBef>
                <a:spcPct val="0"/>
              </a:spcBef>
              <a:spcAft>
                <a:spcPct val="0"/>
              </a:spcAft>
              <a:defRPr sz="4100" b="1">
                <a:solidFill>
                  <a:schemeClr val="tx1"/>
                </a:solidFill>
                <a:latin typeface="Trebuchet MS" charset="0"/>
                <a:ea typeface="ＭＳ Ｐゴシック" charset="0"/>
                <a:cs typeface="ＭＳ Ｐゴシック" charset="0"/>
              </a:defRPr>
            </a:lvl7pPr>
            <a:lvl8pPr marL="1371600" algn="l" rtl="0" fontAlgn="base">
              <a:spcBef>
                <a:spcPct val="0"/>
              </a:spcBef>
              <a:spcAft>
                <a:spcPct val="0"/>
              </a:spcAft>
              <a:defRPr sz="4100" b="1">
                <a:solidFill>
                  <a:schemeClr val="tx1"/>
                </a:solidFill>
                <a:latin typeface="Trebuchet MS" charset="0"/>
                <a:ea typeface="ＭＳ Ｐゴシック" charset="0"/>
                <a:cs typeface="ＭＳ Ｐゴシック" charset="0"/>
              </a:defRPr>
            </a:lvl8pPr>
            <a:lvl9pPr marL="1828800" algn="l" rtl="0" fontAlgn="base">
              <a:spcBef>
                <a:spcPct val="0"/>
              </a:spcBef>
              <a:spcAft>
                <a:spcPct val="0"/>
              </a:spcAft>
              <a:defRPr sz="4100" b="1">
                <a:solidFill>
                  <a:schemeClr val="tx1"/>
                </a:solidFill>
                <a:latin typeface="Trebuchet MS" charset="0"/>
                <a:ea typeface="ＭＳ Ｐゴシック" charset="0"/>
                <a:cs typeface="ＭＳ Ｐゴシック" charset="0"/>
              </a:defRPr>
            </a:lvl9pPr>
            <a:extLst/>
          </a:lstStyle>
          <a:p>
            <a:pPr algn="ctr" eaLnBrk="1" fontAlgn="auto" hangingPunct="1">
              <a:spcAft>
                <a:spcPts val="0"/>
              </a:spcAft>
              <a:defRPr/>
            </a:pPr>
            <a:r>
              <a:rPr lang="el-GR" sz="2800" spc="-100" dirty="0">
                <a:solidFill>
                  <a:schemeClr val="accent2">
                    <a:lumMod val="50000"/>
                  </a:schemeClr>
                </a:solidFill>
                <a:latin typeface="Calibri" pitchFamily="34" charset="0"/>
                <a:ea typeface="+mj-ea"/>
                <a:cs typeface="+mj-cs"/>
              </a:rPr>
              <a:t>ΕΠΕΝΔΥΤΙΚΕΣ ΕΥΚΑΙΡΙΕΣ ΣΤΗΝ ΜΕΤΑΛΙΓΝΙΤΙΚΗ ΕΠΟΧΗ ΤΗΣ ΔΥΤΙΚΗΣ ΜΑΚΕΔΟΝΙΑΣ</a:t>
            </a:r>
          </a:p>
          <a:p>
            <a:pPr algn="ctr" eaLnBrk="1" fontAlgn="auto" hangingPunct="1">
              <a:spcAft>
                <a:spcPts val="0"/>
              </a:spcAft>
              <a:defRPr/>
            </a:pPr>
            <a:r>
              <a:rPr lang="el-GR" sz="1800" spc="-100" dirty="0">
                <a:latin typeface="Calibri" pitchFamily="34" charset="0"/>
                <a:ea typeface="+mj-ea"/>
                <a:cs typeface="+mj-cs"/>
              </a:rPr>
              <a:t> </a:t>
            </a:r>
          </a:p>
          <a:p>
            <a:pPr algn="ctr" eaLnBrk="1" fontAlgn="auto" hangingPunct="1">
              <a:spcAft>
                <a:spcPts val="0"/>
              </a:spcAft>
              <a:defRPr/>
            </a:pPr>
            <a:endParaRPr lang="el-GR" sz="1800" spc="-100" dirty="0">
              <a:latin typeface="Calibri" pitchFamily="34" charset="0"/>
              <a:ea typeface="+mj-ea"/>
              <a:cs typeface="+mj-cs"/>
            </a:endParaRPr>
          </a:p>
          <a:p>
            <a:pPr algn="ctr" eaLnBrk="1" fontAlgn="auto" hangingPunct="1">
              <a:spcAft>
                <a:spcPts val="0"/>
              </a:spcAft>
              <a:defRPr/>
            </a:pPr>
            <a:endParaRPr lang="el-GR" sz="1800" spc="-100" dirty="0">
              <a:latin typeface="Calibri" pitchFamily="34" charset="0"/>
              <a:ea typeface="+mj-ea"/>
              <a:cs typeface="+mj-cs"/>
            </a:endParaRPr>
          </a:p>
          <a:p>
            <a:pPr algn="ctr" eaLnBrk="1" fontAlgn="auto" hangingPunct="1">
              <a:spcAft>
                <a:spcPts val="0"/>
              </a:spcAft>
              <a:defRPr/>
            </a:pPr>
            <a:endParaRPr lang="el-GR" sz="1800" spc="-100" dirty="0">
              <a:latin typeface="Calibri" pitchFamily="34" charset="0"/>
              <a:ea typeface="+mj-ea"/>
              <a:cs typeface="+mj-cs"/>
            </a:endParaRPr>
          </a:p>
          <a:p>
            <a:pPr algn="ctr" eaLnBrk="1" fontAlgn="auto" hangingPunct="1">
              <a:spcAft>
                <a:spcPts val="0"/>
              </a:spcAft>
              <a:defRPr/>
            </a:pPr>
            <a:endParaRPr lang="el-GR" sz="1800" spc="-100" dirty="0">
              <a:latin typeface="Calibri" pitchFamily="34" charset="0"/>
              <a:ea typeface="+mj-ea"/>
              <a:cs typeface="+mj-cs"/>
            </a:endParaRPr>
          </a:p>
          <a:p>
            <a:pPr algn="ctr" eaLnBrk="1" fontAlgn="auto" hangingPunct="1">
              <a:spcAft>
                <a:spcPts val="0"/>
              </a:spcAft>
              <a:defRPr/>
            </a:pPr>
            <a:r>
              <a:rPr lang="el-GR" sz="1800" spc="-100" dirty="0">
                <a:latin typeface="Calibri" pitchFamily="34" charset="0"/>
                <a:ea typeface="+mj-ea"/>
                <a:cs typeface="+mj-cs"/>
              </a:rPr>
              <a:t>ΓΡΗΓΟΡΙΟΣ Θ. ΤΣΙΟΥΜΑΡΗΣ</a:t>
            </a:r>
            <a:endParaRPr lang="en-US" sz="1800" spc="-100" dirty="0">
              <a:latin typeface="Calibri" pitchFamily="34" charset="0"/>
              <a:ea typeface="+mj-ea"/>
              <a:cs typeface="+mj-cs"/>
            </a:endParaRPr>
          </a:p>
        </p:txBody>
      </p:sp>
      <p:pic>
        <p:nvPicPr>
          <p:cNvPr id="8" name="Picture 1" descr="ETHNOSHMO.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67602" y="184619"/>
            <a:ext cx="619987" cy="608463"/>
          </a:xfrm>
          <a:prstGeom prst="rect">
            <a:avLst/>
          </a:prstGeom>
        </p:spPr>
      </p:pic>
      <p:sp>
        <p:nvSpPr>
          <p:cNvPr id="10" name="9 - TextBox"/>
          <p:cNvSpPr txBox="1"/>
          <p:nvPr/>
        </p:nvSpPr>
        <p:spPr>
          <a:xfrm>
            <a:off x="1149177" y="823860"/>
            <a:ext cx="6969211" cy="1200329"/>
          </a:xfrm>
          <a:prstGeom prst="rect">
            <a:avLst/>
          </a:prstGeom>
          <a:noFill/>
          <a:effectLst>
            <a:outerShdw blurRad="50800" dist="38100" dir="18900000" algn="bl" rotWithShape="0">
              <a:prstClr val="black">
                <a:alpha val="40000"/>
              </a:prstClr>
            </a:outerShdw>
          </a:effectLst>
          <a:scene3d>
            <a:camera prst="orthographicFront"/>
            <a:lightRig rig="threePt" dir="t"/>
          </a:scene3d>
          <a:sp3d>
            <a:bevelT w="165100" prst="coolSlant"/>
          </a:sp3d>
        </p:spPr>
        <p:txBody>
          <a:bodyPr wrap="square" rtlCol="0">
            <a:spAutoFit/>
          </a:bodyPr>
          <a:lstStyle/>
          <a:p>
            <a:pPr algn="ctr"/>
            <a:br>
              <a:rPr lang="el-GR" sz="4000" dirty="0"/>
            </a:br>
            <a:endParaRPr lang="el-GR" sz="3200" b="1" spc="-100" dirty="0">
              <a:solidFill>
                <a:schemeClr val="tx2">
                  <a:lumMod val="75000"/>
                </a:schemeClr>
              </a:solidFill>
              <a:effectLst>
                <a:outerShdw blurRad="31750" dist="25400" dir="5400000" algn="tl" rotWithShape="0">
                  <a:srgbClr val="000000">
                    <a:alpha val="25000"/>
                  </a:srgbClr>
                </a:outerShdw>
              </a:effectLst>
              <a:latin typeface="Calibri" pitchFamily="34" charset="0"/>
              <a:ea typeface="+mj-ea"/>
              <a:cs typeface="+mj-cs"/>
            </a:endParaRPr>
          </a:p>
        </p:txBody>
      </p:sp>
      <p:sp>
        <p:nvSpPr>
          <p:cNvPr id="2" name="TextBox 1">
            <a:extLst>
              <a:ext uri="{FF2B5EF4-FFF2-40B4-BE49-F238E27FC236}">
                <a16:creationId xmlns:a16="http://schemas.microsoft.com/office/drawing/2014/main" id="{7C10DC20-218F-F126-1BF8-08E3EC6D3F9F}"/>
              </a:ext>
            </a:extLst>
          </p:cNvPr>
          <p:cNvSpPr txBox="1"/>
          <p:nvPr/>
        </p:nvSpPr>
        <p:spPr>
          <a:xfrm>
            <a:off x="-179462" y="885415"/>
            <a:ext cx="2914116" cy="1077218"/>
          </a:xfrm>
          <a:prstGeom prst="rect">
            <a:avLst/>
          </a:prstGeom>
          <a:noFill/>
        </p:spPr>
        <p:txBody>
          <a:bodyPr wrap="square" rtlCol="0">
            <a:spAutoFit/>
          </a:bodyPr>
          <a:lstStyle/>
          <a:p>
            <a:pPr algn="ctr"/>
            <a:r>
              <a:rPr lang="el-GR" sz="1600" b="1" dirty="0">
                <a:latin typeface="Calibri" panose="020F0502020204030204" pitchFamily="34" charset="0"/>
                <a:cs typeface="Calibri" panose="020F0502020204030204" pitchFamily="34" charset="0"/>
              </a:rPr>
              <a:t>ΠΕΡΙΦΕΡΕΙΑ ΔΥΤΙΚΗΣ ΜΑΚΕΔΟΝΙΑΣ</a:t>
            </a:r>
          </a:p>
          <a:p>
            <a:pPr algn="ctr"/>
            <a:r>
              <a:rPr lang="el-GR" sz="1600" b="1" dirty="0">
                <a:latin typeface="Calibri" panose="020F0502020204030204" pitchFamily="34" charset="0"/>
                <a:cs typeface="Calibri" panose="020F0502020204030204" pitchFamily="34" charset="0"/>
              </a:rPr>
              <a:t>ΑΝΤΙΠΕΡΙΦΕΡΕΙΑ ΔΙΚΑΙΗΣ ΑΝΑΠΤΥΞΙΑΚΗΣ ΜΕΤΑΒΑΣΗΣ</a:t>
            </a:r>
          </a:p>
        </p:txBody>
      </p:sp>
    </p:spTree>
    <p:extLst>
      <p:ext uri="{BB962C8B-B14F-4D97-AF65-F5344CB8AC3E}">
        <p14:creationId xmlns:p14="http://schemas.microsoft.com/office/powerpoint/2010/main" val="3290306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B87B2C-29F6-4246-BD88-BCA6BE27AEF6}"/>
              </a:ext>
            </a:extLst>
          </p:cNvPr>
          <p:cNvSpPr txBox="1">
            <a:spLocks/>
          </p:cNvSpPr>
          <p:nvPr/>
        </p:nvSpPr>
        <p:spPr>
          <a:xfrm>
            <a:off x="1099749" y="1"/>
            <a:ext cx="8106034" cy="523638"/>
          </a:xfrm>
          <a:prstGeom prst="rect">
            <a:avLst/>
          </a:prstGeom>
          <a:solidFill>
            <a:schemeClr val="bg1">
              <a:lumMod val="85000"/>
            </a:schemeClr>
          </a:solidFill>
        </p:spPr>
        <p:txBody>
          <a:bodyP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l-GR" sz="2800" b="1" i="0" u="none" strike="noStrike" kern="1200" cap="none" spc="0" normalizeH="0" baseline="0" noProof="0" dirty="0">
                <a:ln>
                  <a:noFill/>
                </a:ln>
                <a:solidFill>
                  <a:schemeClr val="accent1">
                    <a:lumMod val="90000"/>
                    <a:lumOff val="10000"/>
                  </a:schemeClr>
                </a:solidFill>
                <a:effectLst/>
                <a:uLnTx/>
                <a:uFillTx/>
                <a:latin typeface="Calibri" panose="020F0502020204030204" pitchFamily="34" charset="0"/>
                <a:ea typeface="+mj-ea"/>
                <a:cs typeface="Calibri" panose="020F0502020204030204" pitchFamily="34" charset="0"/>
              </a:rPr>
              <a:t>ΕΙΔΙΚΟ ΜΕΤΑΒΑΤΙΚΟ ΠΡΟΓΡΑΜΜΑ 2020-2023</a:t>
            </a:r>
          </a:p>
        </p:txBody>
      </p:sp>
      <p:sp>
        <p:nvSpPr>
          <p:cNvPr id="3" name="TextBox 2">
            <a:extLst>
              <a:ext uri="{FF2B5EF4-FFF2-40B4-BE49-F238E27FC236}">
                <a16:creationId xmlns:a16="http://schemas.microsoft.com/office/drawing/2014/main" id="{70BBF166-B177-4A15-8A99-1B4B24345264}"/>
              </a:ext>
            </a:extLst>
          </p:cNvPr>
          <p:cNvSpPr txBox="1"/>
          <p:nvPr/>
        </p:nvSpPr>
        <p:spPr>
          <a:xfrm>
            <a:off x="345989" y="523638"/>
            <a:ext cx="10169611" cy="6232475"/>
          </a:xfrm>
          <a:prstGeom prst="rect">
            <a:avLst/>
          </a:prstGeom>
          <a:noFill/>
        </p:spPr>
        <p:txBody>
          <a:bodyPr wrap="square" rtlCol="0">
            <a:spAutoFit/>
          </a:bodyPr>
          <a:lstStyle/>
          <a:p>
            <a:pPr marL="36576" indent="0">
              <a:buNone/>
            </a:pPr>
            <a:r>
              <a:rPr lang="el-GR" sz="1400" dirty="0">
                <a:latin typeface="Calibri" pitchFamily="34" charset="0"/>
              </a:rPr>
              <a:t>Το Ειδικό Μεταβατικό Πρόγραμμα σχεδιάστηκε για το μεταβατικό στάδιο μέχρι την πλήρη ενεργοποίηση του ΣΔΑΜ, αξιοποιώντας πόρους από:</a:t>
            </a:r>
          </a:p>
          <a:p>
            <a:pPr>
              <a:buClr>
                <a:schemeClr val="tx1"/>
              </a:buClr>
              <a:buFont typeface="Arial" pitchFamily="34" charset="0"/>
              <a:buChar char="•"/>
            </a:pPr>
            <a:r>
              <a:rPr lang="en-US" sz="1400" dirty="0">
                <a:latin typeface="Calibri" pitchFamily="34" charset="0"/>
              </a:rPr>
              <a:t> </a:t>
            </a:r>
            <a:r>
              <a:rPr lang="el-GR" sz="1400" dirty="0">
                <a:latin typeface="Calibri" pitchFamily="34" charset="0"/>
              </a:rPr>
              <a:t>το </a:t>
            </a:r>
            <a:r>
              <a:rPr lang="el-GR" sz="1400" b="1" dirty="0">
                <a:latin typeface="Calibri" pitchFamily="34" charset="0"/>
              </a:rPr>
              <a:t>ΕΣΠΑ 2014-2020</a:t>
            </a:r>
          </a:p>
          <a:p>
            <a:pPr>
              <a:buClr>
                <a:schemeClr val="tx1"/>
              </a:buClr>
              <a:buFont typeface="Arial" pitchFamily="34" charset="0"/>
              <a:buChar char="•"/>
            </a:pPr>
            <a:r>
              <a:rPr lang="en-US" sz="1400" dirty="0">
                <a:latin typeface="Calibri" pitchFamily="34" charset="0"/>
              </a:rPr>
              <a:t> </a:t>
            </a:r>
            <a:r>
              <a:rPr lang="el-GR" sz="1400" dirty="0">
                <a:latin typeface="Calibri" pitchFamily="34" charset="0"/>
              </a:rPr>
              <a:t>το </a:t>
            </a:r>
            <a:r>
              <a:rPr lang="el-GR" sz="1400" b="1" dirty="0">
                <a:latin typeface="Calibri" pitchFamily="34" charset="0"/>
              </a:rPr>
              <a:t>Πράσινο Ταμείο </a:t>
            </a:r>
            <a:r>
              <a:rPr lang="el-GR" sz="1400" dirty="0">
                <a:latin typeface="Calibri" pitchFamily="34" charset="0"/>
              </a:rPr>
              <a:t>καθώς και</a:t>
            </a:r>
          </a:p>
          <a:p>
            <a:pPr>
              <a:buClr>
                <a:schemeClr val="tx1"/>
              </a:buClr>
              <a:buFont typeface="Arial" pitchFamily="34" charset="0"/>
              <a:buChar char="•"/>
            </a:pPr>
            <a:r>
              <a:rPr lang="en-US" sz="1400" dirty="0">
                <a:latin typeface="Calibri" pitchFamily="34" charset="0"/>
              </a:rPr>
              <a:t> </a:t>
            </a:r>
            <a:r>
              <a:rPr lang="el-GR" sz="1400" dirty="0">
                <a:latin typeface="Calibri" pitchFamily="34" charset="0"/>
              </a:rPr>
              <a:t>το </a:t>
            </a:r>
            <a:r>
              <a:rPr lang="el-GR" sz="1400" b="1" dirty="0">
                <a:latin typeface="Calibri" pitchFamily="34" charset="0"/>
              </a:rPr>
              <a:t>Ταμείο Ανάκαμψης</a:t>
            </a:r>
          </a:p>
          <a:p>
            <a:endParaRPr lang="el-GR" sz="1400" dirty="0">
              <a:latin typeface="Calibri" panose="020F0502020204030204" pitchFamily="34" charset="0"/>
              <a:cs typeface="Calibri" panose="020F0502020204030204" pitchFamily="34" charset="0"/>
            </a:endParaRPr>
          </a:p>
          <a:p>
            <a:pPr>
              <a:lnSpc>
                <a:spcPct val="150000"/>
              </a:lnSpc>
            </a:pPr>
            <a:r>
              <a:rPr lang="el-GR" sz="1400" dirty="0">
                <a:latin typeface="Calibri" panose="020F0502020204030204" pitchFamily="34" charset="0"/>
                <a:cs typeface="Calibri" panose="020F0502020204030204" pitchFamily="34" charset="0"/>
              </a:rPr>
              <a:t>Διαρθρώνεται στους παρακάτω έξι Άξονες Προτεραιότητας: </a:t>
            </a:r>
          </a:p>
          <a:p>
            <a:pPr marL="342900" indent="-342900">
              <a:lnSpc>
                <a:spcPct val="150000"/>
              </a:lnSpc>
              <a:buAutoNum type="arabicPeriod"/>
            </a:pPr>
            <a:r>
              <a:rPr lang="el-GR" sz="1400" dirty="0">
                <a:latin typeface="Calibri" panose="020F0502020204030204" pitchFamily="34" charset="0"/>
                <a:cs typeface="Calibri" panose="020F0502020204030204" pitchFamily="34" charset="0"/>
              </a:rPr>
              <a:t>Προώθηση της Απασχόλησης των Ανέργων και των Αυτοαπασχολουμένων, καθώς και της Προσαρμοστικότητας των Εργαζομένων και των Επιχειρήσεων, συμπεριλαμβανομένης της αναβάθμισης εκπαιδευτικών υποδομών.</a:t>
            </a:r>
          </a:p>
          <a:p>
            <a:pPr marL="342900" indent="-342900">
              <a:lnSpc>
                <a:spcPct val="150000"/>
              </a:lnSpc>
              <a:buAutoNum type="arabicPeriod"/>
            </a:pPr>
            <a:r>
              <a:rPr lang="el-GR" sz="1400" dirty="0">
                <a:latin typeface="Calibri" panose="020F0502020204030204" pitchFamily="34" charset="0"/>
                <a:cs typeface="Calibri" panose="020F0502020204030204" pitchFamily="34" charset="0"/>
              </a:rPr>
              <a:t>Αντιμετώπιση των Κοινωνικών Επιπτώσεων και Ενίσχυση της Κοινωνικής Συνοχής.</a:t>
            </a:r>
          </a:p>
          <a:p>
            <a:pPr marL="342900" indent="-342900">
              <a:lnSpc>
                <a:spcPct val="150000"/>
              </a:lnSpc>
              <a:buAutoNum type="arabicPeriod"/>
            </a:pPr>
            <a:r>
              <a:rPr lang="el-GR" sz="1400" dirty="0">
                <a:latin typeface="Calibri" panose="020F0502020204030204" pitchFamily="34" charset="0"/>
                <a:cs typeface="Calibri" panose="020F0502020204030204" pitchFamily="34" charset="0"/>
              </a:rPr>
              <a:t>Προετοιμασία της Οικονομικής και Παραγωγικής Διαφοροποίησης, συμπεριλαμβανομένου του Πρωτογενή Τομέα. Ενίσχυση Επιχειρηματικότητας και προσέλκυση Επενδύσεων. </a:t>
            </a:r>
          </a:p>
          <a:p>
            <a:pPr marL="342900" indent="-342900">
              <a:lnSpc>
                <a:spcPct val="150000"/>
              </a:lnSpc>
              <a:buAutoNum type="arabicPeriod"/>
            </a:pPr>
            <a:r>
              <a:rPr lang="el-GR" sz="1400" dirty="0">
                <a:latin typeface="Calibri" panose="020F0502020204030204" pitchFamily="34" charset="0"/>
                <a:cs typeface="Calibri" panose="020F0502020204030204" pitchFamily="34" charset="0"/>
              </a:rPr>
              <a:t>Αναδιάρθρωση της Ενεργειακής Ταυτότητας και </a:t>
            </a:r>
            <a:r>
              <a:rPr lang="el-GR" sz="1400" dirty="0" err="1">
                <a:latin typeface="Calibri" panose="020F0502020204030204" pitchFamily="34" charset="0"/>
                <a:cs typeface="Calibri" panose="020F0502020204030204" pitchFamily="34" charset="0"/>
              </a:rPr>
              <a:t>Εξορθολογισμός</a:t>
            </a:r>
            <a:r>
              <a:rPr lang="el-GR" sz="1400" dirty="0">
                <a:latin typeface="Calibri" panose="020F0502020204030204" pitchFamily="34" charset="0"/>
                <a:cs typeface="Calibri" panose="020F0502020204030204" pitchFamily="34" charset="0"/>
              </a:rPr>
              <a:t> της Αξιοποίησης και Χρήσης των Περιβαλλοντικών Πόρων. </a:t>
            </a:r>
          </a:p>
          <a:p>
            <a:pPr marL="342900" indent="-342900">
              <a:lnSpc>
                <a:spcPct val="150000"/>
              </a:lnSpc>
              <a:buAutoNum type="arabicPeriod"/>
            </a:pPr>
            <a:r>
              <a:rPr lang="el-GR" sz="1400" dirty="0">
                <a:latin typeface="Calibri" panose="020F0502020204030204" pitchFamily="34" charset="0"/>
                <a:cs typeface="Calibri" panose="020F0502020204030204" pitchFamily="34" charset="0"/>
              </a:rPr>
              <a:t>Προώθηση της Αστικής Αναζωογόνησης και της Βιώσιμης Αστικής Κινητικότητας. </a:t>
            </a:r>
          </a:p>
          <a:p>
            <a:pPr marL="342900" indent="-342900">
              <a:lnSpc>
                <a:spcPct val="150000"/>
              </a:lnSpc>
              <a:buAutoNum type="arabicPeriod"/>
            </a:pPr>
            <a:r>
              <a:rPr lang="el-GR" sz="1400" dirty="0">
                <a:latin typeface="Calibri" panose="020F0502020204030204" pitchFamily="34" charset="0"/>
                <a:cs typeface="Calibri" panose="020F0502020204030204" pitchFamily="34" charset="0"/>
              </a:rPr>
              <a:t>Επιστημονική και Τεχνική Στήριξη, Ωρίμανση Δράσεων.</a:t>
            </a:r>
          </a:p>
          <a:p>
            <a:pPr marL="342900" indent="-342900">
              <a:lnSpc>
                <a:spcPct val="150000"/>
              </a:lnSpc>
              <a:buAutoNum type="arabicPeriod"/>
            </a:pPr>
            <a:endParaRPr lang="el-GR" sz="1400" dirty="0">
              <a:latin typeface="Calibri" panose="020F0502020204030204" pitchFamily="34" charset="0"/>
              <a:cs typeface="Calibri" panose="020F0502020204030204" pitchFamily="34" charset="0"/>
            </a:endParaRPr>
          </a:p>
          <a:p>
            <a:pPr>
              <a:lnSpc>
                <a:spcPct val="150000"/>
              </a:lnSpc>
            </a:pPr>
            <a:r>
              <a:rPr lang="el-GR" sz="1400" dirty="0">
                <a:latin typeface="Calibri" panose="020F0502020204030204" pitchFamily="34" charset="0"/>
                <a:cs typeface="Calibri" panose="020F0502020204030204" pitchFamily="34" charset="0"/>
              </a:rPr>
              <a:t>Στις 21-09-2021 εκδόθηκε Πρόσκληση για το </a:t>
            </a:r>
            <a:r>
              <a:rPr lang="el-GR" sz="1400" u="sng" dirty="0">
                <a:latin typeface="Calibri" pitchFamily="34" charset="0"/>
                <a:cs typeface="Calibri" panose="020F0502020204030204" pitchFamily="34" charset="0"/>
              </a:rPr>
              <a:t>«</a:t>
            </a:r>
            <a:r>
              <a:rPr lang="el-GR" sz="1400" b="1" u="sng" dirty="0">
                <a:latin typeface="Calibri" pitchFamily="34" charset="0"/>
                <a:cs typeface="Calibri" panose="020F0502020204030204" pitchFamily="34" charset="0"/>
              </a:rPr>
              <a:t>Πρόγραμμα Στήριξης και Ενίσχυσης Μικρομεσαίων Επιχειρήσεων»</a:t>
            </a:r>
            <a:r>
              <a:rPr lang="el-GR" sz="1400" b="1" dirty="0">
                <a:latin typeface="Calibri" pitchFamily="34" charset="0"/>
                <a:cs typeface="Calibri" panose="020F0502020204030204" pitchFamily="34" charset="0"/>
              </a:rPr>
              <a:t>  </a:t>
            </a:r>
            <a:r>
              <a:rPr lang="el-GR" sz="1400" dirty="0">
                <a:latin typeface="Calibri" pitchFamily="34" charset="0"/>
                <a:cs typeface="Calibri" panose="020F0502020204030204" pitchFamily="34" charset="0"/>
              </a:rPr>
              <a:t>στον άξονα 6 του έργου του </a:t>
            </a:r>
            <a:r>
              <a:rPr lang="el-GR" sz="1400" b="1" dirty="0">
                <a:latin typeface="Calibri" pitchFamily="34" charset="0"/>
                <a:cs typeface="Calibri" panose="020F0502020204030204" pitchFamily="34" charset="0"/>
              </a:rPr>
              <a:t>Πράσινου Ταμείου</a:t>
            </a:r>
            <a:r>
              <a:rPr lang="el-GR" sz="1400" b="1" dirty="0">
                <a:latin typeface="Calibri" pitchFamily="34" charset="0"/>
              </a:rPr>
              <a:t> </a:t>
            </a:r>
            <a:r>
              <a:rPr lang="el-GR" sz="1400" dirty="0">
                <a:latin typeface="Calibri" pitchFamily="34" charset="0"/>
              </a:rPr>
              <a:t>με τίτλο «Χρηματοδότηση έργων και δράσεων για την ανάπτυξη βιώσιμων οικονομικών δραστηριοτήτων χαμηλού ανθρακικού και περιβαλλοντικού αποτυπώματος στις Π.Ε. Κοζάνης, Φλώρινας και στον Δήμο Μεγαλόπολης Π.Ε. Αρκαδίας και διάθεση πίστωσης ποσού </a:t>
            </a:r>
            <a:r>
              <a:rPr lang="el-GR" sz="1400" b="1" u="sng" dirty="0">
                <a:latin typeface="Calibri" pitchFamily="34" charset="0"/>
              </a:rPr>
              <a:t>31.391.473,90 €</a:t>
            </a:r>
            <a:r>
              <a:rPr lang="el-GR" sz="1400" b="1" dirty="0">
                <a:latin typeface="Calibri" pitchFamily="34" charset="0"/>
              </a:rPr>
              <a:t> </a:t>
            </a:r>
            <a:r>
              <a:rPr lang="el-GR" sz="1400" dirty="0">
                <a:latin typeface="Calibri" pitchFamily="34" charset="0"/>
              </a:rPr>
              <a:t>για την υλοποίηση του από τα έσοδα πλειστηριασμών δικαιωμάτων εκπομπών 2018».</a:t>
            </a:r>
            <a:endParaRPr lang="el-GR" sz="1400" dirty="0">
              <a:latin typeface="Calibri" pitchFamily="34" charset="0"/>
              <a:cs typeface="Calibri" panose="020F0502020204030204" pitchFamily="34" charset="0"/>
            </a:endParaRPr>
          </a:p>
          <a:p>
            <a:pPr marL="342900" indent="-342900">
              <a:lnSpc>
                <a:spcPct val="150000"/>
              </a:lnSpc>
              <a:buAutoNum type="arabicPeriod"/>
            </a:pPr>
            <a:endParaRPr lang="el-GR" sz="1400" dirty="0">
              <a:latin typeface="Calibri" pitchFamily="34" charset="0"/>
              <a:cs typeface="Calibri" panose="020F0502020204030204" pitchFamily="34" charset="0"/>
            </a:endParaRPr>
          </a:p>
        </p:txBody>
      </p:sp>
    </p:spTree>
    <p:extLst>
      <p:ext uri="{BB962C8B-B14F-4D97-AF65-F5344CB8AC3E}">
        <p14:creationId xmlns:p14="http://schemas.microsoft.com/office/powerpoint/2010/main" val="3300723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F6088DC8-B008-4693-8A99-82BDE4AB5CF5}"/>
              </a:ext>
            </a:extLst>
          </p:cNvPr>
          <p:cNvSpPr txBox="1"/>
          <p:nvPr/>
        </p:nvSpPr>
        <p:spPr>
          <a:xfrm>
            <a:off x="494270" y="155470"/>
            <a:ext cx="9094573" cy="461665"/>
          </a:xfrm>
          <a:prstGeom prst="rect">
            <a:avLst/>
          </a:prstGeom>
          <a:solidFill>
            <a:schemeClr val="bg1">
              <a:lumMod val="85000"/>
            </a:schemeClr>
          </a:solidFill>
        </p:spPr>
        <p:txBody>
          <a:bodyPr wrap="square" rtlCol="0">
            <a:spAutoFit/>
          </a:bodyPr>
          <a:lstStyle/>
          <a:p>
            <a:pPr algn="ctr"/>
            <a:r>
              <a:rPr lang="el-GR" sz="2400" b="0" i="0" dirty="0">
                <a:solidFill>
                  <a:schemeClr val="accent1">
                    <a:lumMod val="90000"/>
                    <a:lumOff val="10000"/>
                  </a:schemeClr>
                </a:solidFill>
                <a:effectLst/>
                <a:latin typeface="Calibri" panose="020F0502020204030204" pitchFamily="34" charset="0"/>
                <a:cs typeface="Calibri" panose="020F0502020204030204" pitchFamily="34" charset="0"/>
              </a:rPr>
              <a:t>«</a:t>
            </a:r>
            <a:r>
              <a:rPr lang="el-GR" sz="2400" b="1" i="0" dirty="0">
                <a:solidFill>
                  <a:schemeClr val="accent1">
                    <a:lumMod val="90000"/>
                    <a:lumOff val="10000"/>
                  </a:schemeClr>
                </a:solidFill>
                <a:effectLst/>
                <a:latin typeface="Calibri" panose="020F0502020204030204" pitchFamily="34" charset="0"/>
                <a:cs typeface="Calibri" panose="020F0502020204030204" pitchFamily="34" charset="0"/>
              </a:rPr>
              <a:t>Πρόγραμμα Στήριξης και Ενίσχυσης Μικρομεσαίων Επιχειρήσεων» </a:t>
            </a:r>
            <a:endParaRPr lang="el-GR" sz="2400" dirty="0">
              <a:solidFill>
                <a:schemeClr val="accent1">
                  <a:lumMod val="90000"/>
                  <a:lumOff val="10000"/>
                </a:schemeClr>
              </a:solidFill>
            </a:endParaRPr>
          </a:p>
        </p:txBody>
      </p:sp>
      <p:pic>
        <p:nvPicPr>
          <p:cNvPr id="3" name="Εικόνα 2">
            <a:extLst>
              <a:ext uri="{FF2B5EF4-FFF2-40B4-BE49-F238E27FC236}">
                <a16:creationId xmlns:a16="http://schemas.microsoft.com/office/drawing/2014/main" id="{FDED25BE-F1AC-4FBA-A03B-14218893178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721386"/>
            <a:ext cx="3450571" cy="4278094"/>
          </a:xfrm>
          <a:prstGeom prst="rect">
            <a:avLst/>
          </a:prstGeom>
        </p:spPr>
      </p:pic>
      <p:sp>
        <p:nvSpPr>
          <p:cNvPr id="5" name="4 - Ορθογώνιο"/>
          <p:cNvSpPr/>
          <p:nvPr/>
        </p:nvSpPr>
        <p:spPr>
          <a:xfrm>
            <a:off x="3576509" y="721386"/>
            <a:ext cx="6454346" cy="4278094"/>
          </a:xfrm>
          <a:prstGeom prst="rect">
            <a:avLst/>
          </a:prstGeom>
        </p:spPr>
        <p:txBody>
          <a:bodyPr wrap="square">
            <a:spAutoFit/>
          </a:bodyPr>
          <a:lstStyle/>
          <a:p>
            <a:pPr marL="285750" indent="-285750">
              <a:buFont typeface="Arial" panose="020B0604020202020204" pitchFamily="34" charset="0"/>
              <a:buChar char="•"/>
            </a:pPr>
            <a:r>
              <a:rPr lang="el-GR" sz="1600" dirty="0">
                <a:latin typeface="Calibri" pitchFamily="34" charset="0"/>
                <a:cs typeface="Calibri" panose="020F0502020204030204" pitchFamily="34" charset="0"/>
              </a:rPr>
              <a:t>Ανοιχτό προς υποβολή αιτήσεων μέχρι εξαντλήσεως του διαθέσιμου προϋπολογισμού και το αργότερο μέχρι τη συμπλήρωση έξι (6) μηνών από την δημοσίευσή της στις 22-9-2021. Μετά από παράταση που δόθηκε η καταληκτική προθεσμία μεταφέρθηκε στις 21-05-2022</a:t>
            </a:r>
          </a:p>
          <a:p>
            <a:pPr marL="285750" indent="-285750">
              <a:buFont typeface="Arial" panose="020B0604020202020204" pitchFamily="34" charset="0"/>
              <a:buChar char="•"/>
            </a:pPr>
            <a:endParaRPr lang="el-GR" sz="1600" b="1" dirty="0">
              <a:latin typeface="Calibri" pitchFamily="34" charset="0"/>
              <a:cs typeface="Calibri" panose="020F0502020204030204" pitchFamily="34" charset="0"/>
            </a:endParaRPr>
          </a:p>
          <a:p>
            <a:pPr marL="285750" indent="-285750">
              <a:buFont typeface="Arial" panose="020B0604020202020204" pitchFamily="34" charset="0"/>
              <a:buChar char="•"/>
            </a:pPr>
            <a:r>
              <a:rPr lang="el-GR" sz="1600" b="1" dirty="0">
                <a:latin typeface="Calibri" pitchFamily="34" charset="0"/>
                <a:cs typeface="Calibri" panose="020F0502020204030204" pitchFamily="34" charset="0"/>
              </a:rPr>
              <a:t>Δικαιούχοι: </a:t>
            </a:r>
            <a:r>
              <a:rPr lang="el-GR" sz="1600" dirty="0">
                <a:latin typeface="Calibri" pitchFamily="34" charset="0"/>
                <a:cs typeface="Calibri" panose="020F0502020204030204" pitchFamily="34" charset="0"/>
              </a:rPr>
              <a:t>Υφιστάμενες πολύ μικρές, μικρές και μεσαίες επιχειρήσεις του δευτερογενή και τριτογενή τομέα, με υψηλή εξάρτηση από τις λιγνιτικές δραστηριότητες.</a:t>
            </a:r>
          </a:p>
          <a:p>
            <a:pPr marL="285750" indent="-285750">
              <a:buFont typeface="Arial" panose="020B0604020202020204" pitchFamily="34" charset="0"/>
              <a:buChar char="•"/>
            </a:pPr>
            <a:endParaRPr lang="el-GR" sz="1600" dirty="0">
              <a:latin typeface="Calibri" pitchFamily="34" charset="0"/>
              <a:cs typeface="Calibri" panose="020F0502020204030204" pitchFamily="34" charset="0"/>
            </a:endParaRPr>
          </a:p>
          <a:p>
            <a:pPr marL="285750" indent="-285750">
              <a:buFont typeface="Arial" panose="020B0604020202020204" pitchFamily="34" charset="0"/>
              <a:buChar char="•"/>
            </a:pPr>
            <a:r>
              <a:rPr lang="el-GR" sz="1600" b="1" dirty="0">
                <a:latin typeface="Calibri" pitchFamily="34" charset="0"/>
                <a:cs typeface="Calibri" panose="020F0502020204030204" pitchFamily="34" charset="0"/>
              </a:rPr>
              <a:t> </a:t>
            </a:r>
            <a:r>
              <a:rPr lang="el-GR" sz="1600" dirty="0">
                <a:latin typeface="Calibri" pitchFamily="34" charset="0"/>
                <a:cs typeface="Calibri" panose="020F0502020204030204" pitchFamily="34" charset="0"/>
              </a:rPr>
              <a:t>Ο αρχικός π/υ (Δημόσια Δαπάνη) </a:t>
            </a:r>
            <a:r>
              <a:rPr lang="el-GR" sz="1600" b="1" dirty="0">
                <a:latin typeface="Calibri" pitchFamily="34" charset="0"/>
                <a:cs typeface="Calibri" panose="020F0502020204030204" pitchFamily="34" charset="0"/>
              </a:rPr>
              <a:t>9.748.717,73 € </a:t>
            </a:r>
            <a:r>
              <a:rPr lang="el-GR" sz="1600" dirty="0">
                <a:latin typeface="Calibri" pitchFamily="34" charset="0"/>
                <a:cs typeface="Calibri" panose="020F0502020204030204" pitchFamily="34" charset="0"/>
              </a:rPr>
              <a:t>με τροποποίηση της Πρόσκλησης στις 20/12/2021 αυξήθηκε </a:t>
            </a:r>
            <a:r>
              <a:rPr lang="el-GR" sz="1600" b="1" dirty="0">
                <a:latin typeface="Calibri" pitchFamily="34" charset="0"/>
                <a:cs typeface="Calibri" panose="020F0502020204030204" pitchFamily="34" charset="0"/>
              </a:rPr>
              <a:t>στα 13.570.981,73€ </a:t>
            </a:r>
            <a:r>
              <a:rPr lang="el-GR" sz="1600" dirty="0">
                <a:latin typeface="Calibri" pitchFamily="34" charset="0"/>
                <a:cs typeface="Calibri" panose="020F0502020204030204" pitchFamily="34" charset="0"/>
              </a:rPr>
              <a:t>εκ των οποίων </a:t>
            </a:r>
            <a:r>
              <a:rPr lang="el-GR" sz="1600" b="1" dirty="0">
                <a:latin typeface="Calibri" pitchFamily="34" charset="0"/>
                <a:cs typeface="Calibri" panose="020F0502020204030204" pitchFamily="34" charset="0"/>
              </a:rPr>
              <a:t>11.481.970,79€</a:t>
            </a:r>
            <a:r>
              <a:rPr lang="el-GR" sz="1600" dirty="0">
                <a:latin typeface="Calibri" pitchFamily="34" charset="0"/>
                <a:cs typeface="Calibri" panose="020F0502020204030204" pitchFamily="34" charset="0"/>
              </a:rPr>
              <a:t> στην Π.Δ.Μ. δηλαδή το </a:t>
            </a:r>
            <a:r>
              <a:rPr lang="el-GR" sz="1600" b="1" dirty="0">
                <a:latin typeface="Calibri" pitchFamily="34" charset="0"/>
                <a:cs typeface="Calibri" panose="020F0502020204030204" pitchFamily="34" charset="0"/>
              </a:rPr>
              <a:t>84,6%.</a:t>
            </a:r>
          </a:p>
          <a:p>
            <a:endParaRPr lang="el-GR" sz="1600" b="1" dirty="0">
              <a:latin typeface="Calibri" pitchFamily="34" charset="0"/>
              <a:cs typeface="Calibri" panose="020F0502020204030204" pitchFamily="34" charset="0"/>
            </a:endParaRPr>
          </a:p>
          <a:p>
            <a:pPr marL="285750" indent="-285750">
              <a:buFont typeface="Arial" panose="020B0604020202020204" pitchFamily="34" charset="0"/>
              <a:buChar char="•"/>
            </a:pPr>
            <a:r>
              <a:rPr lang="el-GR" sz="1600" b="1" dirty="0">
                <a:latin typeface="Calibri" pitchFamily="34" charset="0"/>
                <a:cs typeface="Calibri" panose="020F0502020204030204" pitchFamily="34" charset="0"/>
              </a:rPr>
              <a:t>Στόχος: </a:t>
            </a:r>
            <a:r>
              <a:rPr lang="el-GR" sz="1600" dirty="0">
                <a:latin typeface="Calibri" pitchFamily="34" charset="0"/>
                <a:cs typeface="Calibri" panose="020F0502020204030204" pitchFamily="34" charset="0"/>
              </a:rPr>
              <a:t>Ενίσχυση υφιστάμενων πολύ μικρών, μικρών και μεσαίων επιχειρήσεων προκειμένου να διαφοροποιήσουν τα παραγόμενα/προσφερόμενα προϊόντα ή/και τις παρεχόμενες υπηρεσίες.</a:t>
            </a:r>
            <a:endParaRPr lang="el-GR" sz="1600" dirty="0">
              <a:latin typeface="Calibri" pitchFamily="34" charset="0"/>
            </a:endParaRPr>
          </a:p>
        </p:txBody>
      </p:sp>
      <p:graphicFrame>
        <p:nvGraphicFramePr>
          <p:cNvPr id="6" name="Πίνακας 6">
            <a:extLst>
              <a:ext uri="{FF2B5EF4-FFF2-40B4-BE49-F238E27FC236}">
                <a16:creationId xmlns:a16="http://schemas.microsoft.com/office/drawing/2014/main" id="{E101ECC9-652C-4755-A2CF-04C080FC93FE}"/>
              </a:ext>
            </a:extLst>
          </p:cNvPr>
          <p:cNvGraphicFramePr>
            <a:graphicFrameLocks noGrp="1"/>
          </p:cNvGraphicFramePr>
          <p:nvPr/>
        </p:nvGraphicFramePr>
        <p:xfrm>
          <a:off x="0" y="4992132"/>
          <a:ext cx="8847440" cy="1865869"/>
        </p:xfrm>
        <a:graphic>
          <a:graphicData uri="http://schemas.openxmlformats.org/drawingml/2006/table">
            <a:tbl>
              <a:tblPr firstRow="1" bandRow="1">
                <a:tableStyleId>{5C22544A-7EE6-4342-B048-85BDC9FD1C3A}</a:tableStyleId>
              </a:tblPr>
              <a:tblGrid>
                <a:gridCol w="2211860">
                  <a:extLst>
                    <a:ext uri="{9D8B030D-6E8A-4147-A177-3AD203B41FA5}">
                      <a16:colId xmlns:a16="http://schemas.microsoft.com/office/drawing/2014/main" val="2627595591"/>
                    </a:ext>
                  </a:extLst>
                </a:gridCol>
                <a:gridCol w="2211860">
                  <a:extLst>
                    <a:ext uri="{9D8B030D-6E8A-4147-A177-3AD203B41FA5}">
                      <a16:colId xmlns:a16="http://schemas.microsoft.com/office/drawing/2014/main" val="3261631609"/>
                    </a:ext>
                  </a:extLst>
                </a:gridCol>
                <a:gridCol w="2211860">
                  <a:extLst>
                    <a:ext uri="{9D8B030D-6E8A-4147-A177-3AD203B41FA5}">
                      <a16:colId xmlns:a16="http://schemas.microsoft.com/office/drawing/2014/main" val="150965967"/>
                    </a:ext>
                  </a:extLst>
                </a:gridCol>
                <a:gridCol w="2211860">
                  <a:extLst>
                    <a:ext uri="{9D8B030D-6E8A-4147-A177-3AD203B41FA5}">
                      <a16:colId xmlns:a16="http://schemas.microsoft.com/office/drawing/2014/main" val="3665014808"/>
                    </a:ext>
                  </a:extLst>
                </a:gridCol>
              </a:tblGrid>
              <a:tr h="500766">
                <a:tc gridSpan="2">
                  <a:txBody>
                    <a:bodyPr/>
                    <a:lstStyle/>
                    <a:p>
                      <a:pPr algn="ctr"/>
                      <a:r>
                        <a:rPr lang="el-GR" dirty="0"/>
                        <a:t>Π.Ε. Κοζάνης &amp; Φλώρινας</a:t>
                      </a:r>
                    </a:p>
                  </a:txBody>
                  <a:tcPr marL="68580" marR="68580"/>
                </a:tc>
                <a:tc hMerge="1">
                  <a:txBody>
                    <a:bodyPr/>
                    <a:lstStyle/>
                    <a:p>
                      <a:endParaRPr lang="el-GR" dirty="0"/>
                    </a:p>
                  </a:txBody>
                  <a:tcPr/>
                </a:tc>
                <a:tc gridSpan="2">
                  <a:txBody>
                    <a:bodyPr/>
                    <a:lstStyle/>
                    <a:p>
                      <a:pPr algn="ctr"/>
                      <a:r>
                        <a:rPr lang="el-GR" dirty="0"/>
                        <a:t>Δήμος Μεγαλόπολης</a:t>
                      </a:r>
                    </a:p>
                  </a:txBody>
                  <a:tcPr marL="68580" marR="68580"/>
                </a:tc>
                <a:tc hMerge="1">
                  <a:txBody>
                    <a:bodyPr/>
                    <a:lstStyle/>
                    <a:p>
                      <a:endParaRPr lang="el-GR" dirty="0"/>
                    </a:p>
                  </a:txBody>
                  <a:tcPr/>
                </a:tc>
                <a:extLst>
                  <a:ext uri="{0D108BD9-81ED-4DB2-BD59-A6C34878D82A}">
                    <a16:rowId xmlns:a16="http://schemas.microsoft.com/office/drawing/2014/main" val="2016467822"/>
                  </a:ext>
                </a:extLst>
              </a:tr>
              <a:tr h="864337">
                <a:tc>
                  <a:txBody>
                    <a:bodyPr/>
                    <a:lstStyle/>
                    <a:p>
                      <a:pPr algn="ctr"/>
                      <a:r>
                        <a:rPr lang="el-GR" dirty="0"/>
                        <a:t>Εργολάβοι Ομίλου ΔΕΗ Α.Ε.</a:t>
                      </a:r>
                    </a:p>
                  </a:txBody>
                  <a:tcPr marL="68580" marR="68580"/>
                </a:tc>
                <a:tc>
                  <a:txBody>
                    <a:bodyPr/>
                    <a:lstStyle/>
                    <a:p>
                      <a:pPr algn="ctr"/>
                      <a:r>
                        <a:rPr lang="el-GR" dirty="0"/>
                        <a:t>Υπεργολάβοι Ομίλου ΔΕΗ Α.Ε.</a:t>
                      </a:r>
                    </a:p>
                  </a:txBody>
                  <a:tcPr marL="68580" marR="68580"/>
                </a:tc>
                <a:tc>
                  <a:txBody>
                    <a:bodyPr/>
                    <a:lstStyle/>
                    <a:p>
                      <a:pPr algn="ctr"/>
                      <a:r>
                        <a:rPr lang="el-GR" dirty="0"/>
                        <a:t>Εργολάβοι Ομίλου ΔΕΗ Α.Ε.</a:t>
                      </a:r>
                    </a:p>
                  </a:txBody>
                  <a:tcPr marL="68580" marR="68580"/>
                </a:tc>
                <a:tc>
                  <a:txBody>
                    <a:bodyPr/>
                    <a:lstStyle/>
                    <a:p>
                      <a:pPr algn="ctr"/>
                      <a:r>
                        <a:rPr lang="el-GR" dirty="0"/>
                        <a:t>Υπεργολάβοι Ομίλου ΔΕΗ Α.Ε.</a:t>
                      </a:r>
                    </a:p>
                  </a:txBody>
                  <a:tcPr marL="68580" marR="68580"/>
                </a:tc>
                <a:extLst>
                  <a:ext uri="{0D108BD9-81ED-4DB2-BD59-A6C34878D82A}">
                    <a16:rowId xmlns:a16="http://schemas.microsoft.com/office/drawing/2014/main" val="3306191353"/>
                  </a:ext>
                </a:extLst>
              </a:tr>
              <a:tr h="500766">
                <a:tc>
                  <a:txBody>
                    <a:bodyPr/>
                    <a:lstStyle/>
                    <a:p>
                      <a:pPr algn="ctr"/>
                      <a:r>
                        <a:rPr lang="el-GR" dirty="0"/>
                        <a:t>6.369.206,56€</a:t>
                      </a:r>
                    </a:p>
                  </a:txBody>
                  <a:tcPr marL="68580" marR="68580"/>
                </a:tc>
                <a:tc>
                  <a:txBody>
                    <a:bodyPr/>
                    <a:lstStyle/>
                    <a:p>
                      <a:pPr algn="ctr"/>
                      <a:r>
                        <a:rPr lang="el-GR" dirty="0"/>
                        <a:t>5.112.764,23€</a:t>
                      </a:r>
                    </a:p>
                  </a:txBody>
                  <a:tcPr marL="68580" marR="68580"/>
                </a:tc>
                <a:tc>
                  <a:txBody>
                    <a:bodyPr/>
                    <a:lstStyle/>
                    <a:p>
                      <a:pPr algn="ctr"/>
                      <a:r>
                        <a:rPr lang="el-GR" dirty="0"/>
                        <a:t>1.392.673,96€</a:t>
                      </a:r>
                    </a:p>
                  </a:txBody>
                  <a:tcPr marL="68580" marR="68580"/>
                </a:tc>
                <a:tc>
                  <a:txBody>
                    <a:bodyPr/>
                    <a:lstStyle/>
                    <a:p>
                      <a:pPr algn="ctr"/>
                      <a:r>
                        <a:rPr lang="el-GR" dirty="0"/>
                        <a:t>696.366,98€</a:t>
                      </a:r>
                    </a:p>
                  </a:txBody>
                  <a:tcPr marL="68580" marR="68580"/>
                </a:tc>
                <a:extLst>
                  <a:ext uri="{0D108BD9-81ED-4DB2-BD59-A6C34878D82A}">
                    <a16:rowId xmlns:a16="http://schemas.microsoft.com/office/drawing/2014/main" val="195057063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F6088DC8-B008-4693-8A99-82BDE4AB5CF5}"/>
              </a:ext>
            </a:extLst>
          </p:cNvPr>
          <p:cNvSpPr txBox="1"/>
          <p:nvPr/>
        </p:nvSpPr>
        <p:spPr>
          <a:xfrm>
            <a:off x="457199" y="0"/>
            <a:ext cx="9094573" cy="830997"/>
          </a:xfrm>
          <a:prstGeom prst="rect">
            <a:avLst/>
          </a:prstGeom>
          <a:noFill/>
        </p:spPr>
        <p:txBody>
          <a:bodyPr wrap="square" rtlCol="0">
            <a:spAutoFit/>
          </a:bodyPr>
          <a:lstStyle/>
          <a:p>
            <a:pPr algn="ctr"/>
            <a:r>
              <a:rPr lang="el-GR" sz="2400" b="1" dirty="0">
                <a:solidFill>
                  <a:schemeClr val="accent1">
                    <a:lumMod val="90000"/>
                    <a:lumOff val="10000"/>
                  </a:schemeClr>
                </a:solidFill>
                <a:latin typeface="Calibri" panose="020F0502020204030204" pitchFamily="34" charset="0"/>
                <a:cs typeface="Calibri" panose="020F0502020204030204" pitchFamily="34" charset="0"/>
              </a:rPr>
              <a:t>Εντάξεις επενδυτικών σχεδίων στο «</a:t>
            </a:r>
            <a:r>
              <a:rPr lang="el-GR" sz="2400" b="1" i="0" dirty="0">
                <a:solidFill>
                  <a:schemeClr val="accent1">
                    <a:lumMod val="90000"/>
                    <a:lumOff val="10000"/>
                  </a:schemeClr>
                </a:solidFill>
                <a:effectLst/>
                <a:latin typeface="Calibri" panose="020F0502020204030204" pitchFamily="34" charset="0"/>
                <a:cs typeface="Calibri" panose="020F0502020204030204" pitchFamily="34" charset="0"/>
              </a:rPr>
              <a:t>Πρόγραμμα Στήριξης και Ενίσχυσης Μικρομεσαίων Επιχειρήσεων» </a:t>
            </a:r>
            <a:endParaRPr lang="el-GR" sz="2400" dirty="0">
              <a:solidFill>
                <a:schemeClr val="accent1">
                  <a:lumMod val="90000"/>
                  <a:lumOff val="10000"/>
                </a:schemeClr>
              </a:solidFill>
            </a:endParaRPr>
          </a:p>
        </p:txBody>
      </p:sp>
      <p:sp>
        <p:nvSpPr>
          <p:cNvPr id="4" name="3 - Ορθογώνιο"/>
          <p:cNvSpPr/>
          <p:nvPr/>
        </p:nvSpPr>
        <p:spPr>
          <a:xfrm>
            <a:off x="370702" y="855867"/>
            <a:ext cx="9860692" cy="6678751"/>
          </a:xfrm>
          <a:prstGeom prst="rect">
            <a:avLst/>
          </a:prstGeom>
        </p:spPr>
        <p:txBody>
          <a:bodyPr wrap="square">
            <a:spAutoFit/>
          </a:bodyPr>
          <a:lstStyle/>
          <a:p>
            <a:pPr marL="285750" indent="-285750" algn="just">
              <a:buFont typeface="Wingdings" pitchFamily="2" charset="2"/>
              <a:buChar char="Ø"/>
            </a:pPr>
            <a:r>
              <a:rPr lang="el-GR" dirty="0">
                <a:latin typeface="Calibri" pitchFamily="34" charset="0"/>
              </a:rPr>
              <a:t>8-12-2021</a:t>
            </a:r>
            <a:r>
              <a:rPr lang="el-GR" b="1" dirty="0">
                <a:latin typeface="Calibri" pitchFamily="34" charset="0"/>
              </a:rPr>
              <a:t> </a:t>
            </a:r>
            <a:r>
              <a:rPr lang="el-GR" b="1" u="sng" dirty="0">
                <a:latin typeface="Calibri" pitchFamily="34" charset="0"/>
              </a:rPr>
              <a:t>εντάχθηκαν</a:t>
            </a:r>
            <a:r>
              <a:rPr lang="el-GR" dirty="0">
                <a:latin typeface="Calibri" pitchFamily="34" charset="0"/>
              </a:rPr>
              <a:t> 14 </a:t>
            </a:r>
            <a:r>
              <a:rPr lang="el-GR" b="1" dirty="0">
                <a:latin typeface="Calibri" pitchFamily="34" charset="0"/>
              </a:rPr>
              <a:t>επενδυτικά σχέδια</a:t>
            </a:r>
            <a:r>
              <a:rPr lang="el-GR" dirty="0">
                <a:latin typeface="Calibri" pitchFamily="34" charset="0"/>
              </a:rPr>
              <a:t> δικαιούχων επιχειρήσεων της Περιφερειακής Ενότητας Κοζάνης με απόφαση του Δ.Σ. του Πράσινου Ταμείου</a:t>
            </a:r>
          </a:p>
          <a:p>
            <a:pPr marL="285750" indent="-285750" algn="just">
              <a:lnSpc>
                <a:spcPct val="150000"/>
              </a:lnSpc>
              <a:buFont typeface="Wingdings" panose="05000000000000000000" pitchFamily="2" charset="2"/>
              <a:buChar char="§"/>
            </a:pPr>
            <a:r>
              <a:rPr lang="el-GR" dirty="0">
                <a:latin typeface="Calibri" pitchFamily="34" charset="0"/>
              </a:rPr>
              <a:t>συνολικής δημόσιας δαπάνης </a:t>
            </a:r>
            <a:r>
              <a:rPr lang="el-GR" b="1" dirty="0">
                <a:latin typeface="Calibri" pitchFamily="34" charset="0"/>
              </a:rPr>
              <a:t>2.193.128,8 €</a:t>
            </a:r>
          </a:p>
          <a:p>
            <a:pPr marL="285750" indent="-285750" algn="just">
              <a:buFont typeface="Wingdings" panose="05000000000000000000" pitchFamily="2" charset="2"/>
              <a:buChar char="§"/>
            </a:pPr>
            <a:r>
              <a:rPr lang="el-GR" dirty="0">
                <a:latin typeface="Calibri" pitchFamily="34" charset="0"/>
              </a:rPr>
              <a:t>10 δικαιούχοι είναι εργολάβοι και 4 υπεργολάβοι </a:t>
            </a:r>
            <a:endParaRPr lang="en-US" dirty="0">
              <a:latin typeface="Calibri" pitchFamily="34" charset="0"/>
            </a:endParaRPr>
          </a:p>
          <a:p>
            <a:pPr marL="285750" indent="-285750" algn="just">
              <a:buFont typeface="Wingdings" panose="05000000000000000000" pitchFamily="2" charset="2"/>
              <a:buChar char="§"/>
            </a:pPr>
            <a:endParaRPr lang="el-GR" dirty="0">
              <a:latin typeface="Calibri" pitchFamily="34" charset="0"/>
            </a:endParaRPr>
          </a:p>
          <a:p>
            <a:pPr marL="285750" indent="-285750" algn="just">
              <a:buFont typeface="Wingdings" pitchFamily="2" charset="2"/>
              <a:buChar char="Ø"/>
            </a:pPr>
            <a:r>
              <a:rPr lang="el-GR" dirty="0">
                <a:latin typeface="Calibri" pitchFamily="34" charset="0"/>
              </a:rPr>
              <a:t>17-12-2021 </a:t>
            </a:r>
            <a:r>
              <a:rPr lang="el-GR" b="1" u="sng" dirty="0">
                <a:latin typeface="Calibri" pitchFamily="34" charset="0"/>
              </a:rPr>
              <a:t>εντάχθηκαν</a:t>
            </a:r>
            <a:r>
              <a:rPr lang="el-GR" b="1" dirty="0">
                <a:latin typeface="Calibri" pitchFamily="34" charset="0"/>
              </a:rPr>
              <a:t> </a:t>
            </a:r>
            <a:r>
              <a:rPr lang="el-GR" dirty="0">
                <a:latin typeface="Calibri" pitchFamily="34" charset="0"/>
              </a:rPr>
              <a:t>άλλα </a:t>
            </a:r>
            <a:r>
              <a:rPr lang="el-GR" b="1" dirty="0">
                <a:latin typeface="Calibri" pitchFamily="34" charset="0"/>
              </a:rPr>
              <a:t>9 επενδυτικά σχέδια </a:t>
            </a:r>
            <a:r>
              <a:rPr lang="el-GR" dirty="0">
                <a:latin typeface="Calibri" pitchFamily="34" charset="0"/>
              </a:rPr>
              <a:t>επιχειρήσεων της Περιφερειακής Ενότητας Κοζάνης</a:t>
            </a:r>
          </a:p>
          <a:p>
            <a:pPr marL="285750" indent="-285750" algn="just">
              <a:lnSpc>
                <a:spcPct val="150000"/>
              </a:lnSpc>
              <a:buFont typeface="Wingdings" panose="05000000000000000000" pitchFamily="2" charset="2"/>
              <a:buChar char="§"/>
            </a:pPr>
            <a:r>
              <a:rPr lang="el-GR" dirty="0">
                <a:latin typeface="Calibri" pitchFamily="34" charset="0"/>
              </a:rPr>
              <a:t> συνολικής δημόσιας δαπάνης </a:t>
            </a:r>
            <a:r>
              <a:rPr lang="el-GR" b="1" dirty="0">
                <a:latin typeface="Calibri" pitchFamily="34" charset="0"/>
              </a:rPr>
              <a:t>1.274.304,0 €</a:t>
            </a:r>
          </a:p>
          <a:p>
            <a:pPr marL="285750" indent="-285750" algn="just">
              <a:buFont typeface="Wingdings" panose="05000000000000000000" pitchFamily="2" charset="2"/>
              <a:buChar char="§"/>
            </a:pPr>
            <a:r>
              <a:rPr lang="el-GR" dirty="0">
                <a:latin typeface="Calibri" pitchFamily="34" charset="0"/>
              </a:rPr>
              <a:t> 5 δικαιούχοι είναι εργολάβοι 4 δικαιούχοι υπεργολάβοι</a:t>
            </a:r>
          </a:p>
          <a:p>
            <a:pPr marL="285750" indent="-285750" algn="just">
              <a:buFont typeface="Wingdings" panose="05000000000000000000" pitchFamily="2" charset="2"/>
              <a:buChar char="§"/>
            </a:pPr>
            <a:endParaRPr lang="el-GR" dirty="0">
              <a:latin typeface="Calibri" pitchFamily="34" charset="0"/>
            </a:endParaRPr>
          </a:p>
          <a:p>
            <a:pPr marL="285750" indent="-285750" algn="just">
              <a:buFont typeface="Wingdings" panose="05000000000000000000" pitchFamily="2" charset="2"/>
              <a:buChar char="Ø"/>
            </a:pPr>
            <a:r>
              <a:rPr lang="el-GR" dirty="0">
                <a:latin typeface="Calibri" pitchFamily="34" charset="0"/>
              </a:rPr>
              <a:t>11-05-2022 </a:t>
            </a:r>
            <a:r>
              <a:rPr lang="el-GR" b="1" u="sng" dirty="0">
                <a:latin typeface="Calibri" pitchFamily="34" charset="0"/>
              </a:rPr>
              <a:t>εντάχθηκαν</a:t>
            </a:r>
            <a:r>
              <a:rPr lang="el-GR" b="1" dirty="0">
                <a:latin typeface="Calibri" pitchFamily="34" charset="0"/>
              </a:rPr>
              <a:t> </a:t>
            </a:r>
            <a:r>
              <a:rPr lang="el-GR" dirty="0">
                <a:latin typeface="Calibri" pitchFamily="34" charset="0"/>
              </a:rPr>
              <a:t>άλλα </a:t>
            </a:r>
            <a:r>
              <a:rPr lang="el-GR" b="1" dirty="0">
                <a:latin typeface="Calibri" pitchFamily="34" charset="0"/>
              </a:rPr>
              <a:t>31 επενδυτικά σχέδια </a:t>
            </a:r>
            <a:r>
              <a:rPr lang="el-GR" dirty="0">
                <a:latin typeface="Calibri" pitchFamily="34" charset="0"/>
              </a:rPr>
              <a:t>επιχειρήσεων συνολικής δημόσιας δαπάνης </a:t>
            </a:r>
            <a:r>
              <a:rPr lang="el-GR" b="1" dirty="0">
                <a:latin typeface="Calibri" pitchFamily="34" charset="0"/>
              </a:rPr>
              <a:t>3.931.998 € , </a:t>
            </a:r>
            <a:r>
              <a:rPr lang="el-GR" dirty="0">
                <a:latin typeface="Calibri" pitchFamily="34" charset="0"/>
              </a:rPr>
              <a:t>εκ των οποίων 27 της Περιφέρειας Δυτικής Μακεδονίας και 4  του Δήμου Μεγαλόπολης</a:t>
            </a:r>
          </a:p>
          <a:p>
            <a:pPr marL="285750" indent="-285750" algn="just">
              <a:buFont typeface="Wingdings" panose="05000000000000000000" pitchFamily="2" charset="2"/>
              <a:buChar char="§"/>
            </a:pPr>
            <a:r>
              <a:rPr lang="el-GR" dirty="0">
                <a:latin typeface="Calibri" pitchFamily="34" charset="0"/>
              </a:rPr>
              <a:t>Δημόσιας δαπάνης 3.294.912€ στην Περιφέρεια Δυτικής Μακεδονίας και 637.086€ στον Δήμο Μεγαλόπολης</a:t>
            </a:r>
          </a:p>
          <a:p>
            <a:pPr marL="285750" indent="-285750" algn="just">
              <a:buFont typeface="Wingdings" panose="05000000000000000000" pitchFamily="2" charset="2"/>
              <a:buChar char="§"/>
            </a:pPr>
            <a:r>
              <a:rPr lang="el-GR" dirty="0">
                <a:latin typeface="Calibri" pitchFamily="34" charset="0"/>
              </a:rPr>
              <a:t>16 δικαιούχοι είναι εργολάβοι και 11 δικαιούχοι υπεργολάβοι στην Περιφέρεια Δυτικής Μακεδονίας</a:t>
            </a:r>
          </a:p>
          <a:p>
            <a:pPr marL="285750" indent="-285750" algn="just">
              <a:buFont typeface="Wingdings" panose="05000000000000000000" pitchFamily="2" charset="2"/>
              <a:buChar char="§"/>
            </a:pPr>
            <a:r>
              <a:rPr lang="el-GR" dirty="0">
                <a:latin typeface="Calibri" pitchFamily="34" charset="0"/>
              </a:rPr>
              <a:t>4 δικαιούχοι εργολάβοι στον Δήμο Μεγαλόπολης</a:t>
            </a:r>
          </a:p>
          <a:p>
            <a:pPr marL="285750" indent="-285750" algn="just"/>
            <a:endParaRPr lang="el-GR" dirty="0">
              <a:latin typeface="Calibri" pitchFamily="34" charset="0"/>
            </a:endParaRPr>
          </a:p>
          <a:p>
            <a:pPr marL="285750" indent="-285750" algn="just">
              <a:buFont typeface="Wingdings" panose="05000000000000000000" pitchFamily="2" charset="2"/>
              <a:buChar char="Ø"/>
            </a:pPr>
            <a:r>
              <a:rPr lang="en-US" dirty="0">
                <a:latin typeface="Calibri" pitchFamily="34" charset="0"/>
              </a:rPr>
              <a:t> </a:t>
            </a:r>
            <a:r>
              <a:rPr lang="el-GR" b="1" u="sng" dirty="0">
                <a:latin typeface="Calibri" pitchFamily="34" charset="0"/>
              </a:rPr>
              <a:t>Συνολικά έχουν ενταχθεί έως σήμερα 54 επενδυτικά σχέδια συνολικού </a:t>
            </a:r>
            <a:r>
              <a:rPr lang="el-GR" b="1" u="sng" dirty="0" err="1">
                <a:latin typeface="Calibri" pitchFamily="34" charset="0"/>
              </a:rPr>
              <a:t>προϋπολογισμου</a:t>
            </a:r>
            <a:r>
              <a:rPr lang="el-GR" b="1" u="sng" dirty="0">
                <a:latin typeface="Calibri" pitchFamily="34" charset="0"/>
              </a:rPr>
              <a:t> 7.399.430 €</a:t>
            </a:r>
            <a:endParaRPr lang="en-US" b="1" u="sng" dirty="0">
              <a:latin typeface="Calibri" pitchFamily="34" charset="0"/>
            </a:endParaRPr>
          </a:p>
          <a:p>
            <a:pPr marL="285750" indent="-285750" algn="just">
              <a:buFont typeface="Wingdings" panose="05000000000000000000" pitchFamily="2" charset="2"/>
              <a:buChar char="§"/>
            </a:pPr>
            <a:endParaRPr lang="en-US" sz="1600" dirty="0">
              <a:latin typeface="Calibri" pitchFamily="34" charset="0"/>
            </a:endParaRPr>
          </a:p>
          <a:p>
            <a:pPr marL="185738" lvl="0" indent="-185738">
              <a:buFont typeface="Wingdings" pitchFamily="2" charset="2"/>
              <a:buChar char="Ø"/>
            </a:pPr>
            <a:endParaRPr lang="en-US" sz="1600" b="1" dirty="0">
              <a:latin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5">
            <a:extLst>
              <a:ext uri="{FF2B5EF4-FFF2-40B4-BE49-F238E27FC236}">
                <a16:creationId xmlns:a16="http://schemas.microsoft.com/office/drawing/2014/main" id="{7623E2A2-504F-22E3-D85D-DD97A86B7B97}"/>
              </a:ext>
            </a:extLst>
          </p:cNvPr>
          <p:cNvGraphicFramePr>
            <a:graphicFrameLocks noGrp="1"/>
          </p:cNvGraphicFramePr>
          <p:nvPr>
            <p:extLst>
              <p:ext uri="{D42A27DB-BD31-4B8C-83A1-F6EECF244321}">
                <p14:modId xmlns:p14="http://schemas.microsoft.com/office/powerpoint/2010/main" val="449642806"/>
              </p:ext>
            </p:extLst>
          </p:nvPr>
        </p:nvGraphicFramePr>
        <p:xfrm>
          <a:off x="2372496" y="432488"/>
          <a:ext cx="5350477" cy="2162430"/>
        </p:xfrm>
        <a:graphic>
          <a:graphicData uri="http://schemas.openxmlformats.org/drawingml/2006/table">
            <a:tbl>
              <a:tblPr>
                <a:tableStyleId>{5C22544A-7EE6-4342-B048-85BDC9FD1C3A}</a:tableStyleId>
              </a:tblPr>
              <a:tblGrid>
                <a:gridCol w="1240244">
                  <a:extLst>
                    <a:ext uri="{9D8B030D-6E8A-4147-A177-3AD203B41FA5}">
                      <a16:colId xmlns:a16="http://schemas.microsoft.com/office/drawing/2014/main" val="2927357488"/>
                    </a:ext>
                  </a:extLst>
                </a:gridCol>
                <a:gridCol w="1405572">
                  <a:extLst>
                    <a:ext uri="{9D8B030D-6E8A-4147-A177-3AD203B41FA5}">
                      <a16:colId xmlns:a16="http://schemas.microsoft.com/office/drawing/2014/main" val="1766722277"/>
                    </a:ext>
                  </a:extLst>
                </a:gridCol>
                <a:gridCol w="1607889">
                  <a:extLst>
                    <a:ext uri="{9D8B030D-6E8A-4147-A177-3AD203B41FA5}">
                      <a16:colId xmlns:a16="http://schemas.microsoft.com/office/drawing/2014/main" val="3707650349"/>
                    </a:ext>
                  </a:extLst>
                </a:gridCol>
                <a:gridCol w="1096772">
                  <a:extLst>
                    <a:ext uri="{9D8B030D-6E8A-4147-A177-3AD203B41FA5}">
                      <a16:colId xmlns:a16="http://schemas.microsoft.com/office/drawing/2014/main" val="3432501596"/>
                    </a:ext>
                  </a:extLst>
                </a:gridCol>
              </a:tblGrid>
              <a:tr h="432486">
                <a:tc gridSpan="4">
                  <a:txBody>
                    <a:bodyPr/>
                    <a:lstStyle/>
                    <a:p>
                      <a:pPr algn="ctr" fontAlgn="ctr"/>
                      <a:r>
                        <a:rPr lang="el-GR" sz="1200" u="none" strike="noStrike" kern="1200" dirty="0">
                          <a:solidFill>
                            <a:schemeClr val="dk1"/>
                          </a:solidFill>
                          <a:effectLst/>
                          <a:latin typeface="+mn-lt"/>
                          <a:ea typeface="+mn-ea"/>
                          <a:cs typeface="+mn-cs"/>
                        </a:rPr>
                        <a:t>ΠΕΡΙΦΕΡΕΙΑ ΔΥΤΙΚΗΣ ΜΑΚΕΔΟΝΙΑΣ</a:t>
                      </a:r>
                    </a:p>
                  </a:txBody>
                  <a:tcPr marL="9525" marR="9525" marT="9525" marB="0" anchor="ctr"/>
                </a:tc>
                <a:tc hMerge="1">
                  <a:txBody>
                    <a:bodyPr/>
                    <a:lstStyle/>
                    <a:p>
                      <a:pPr algn="ctr" fontAlgn="ctr"/>
                      <a:endParaRPr lang="el-GR" sz="12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marL="0" algn="ctr" defTabSz="457200" rtl="0" eaLnBrk="1" fontAlgn="ctr" latinLnBrk="0" hangingPunct="1"/>
                      <a:endParaRPr lang="el-GR" sz="1200" b="1" u="none" strike="noStrike" kern="1200" dirty="0">
                        <a:solidFill>
                          <a:schemeClr val="dk1"/>
                        </a:solidFill>
                        <a:effectLst/>
                        <a:latin typeface="+mn-lt"/>
                        <a:ea typeface="+mn-ea"/>
                        <a:cs typeface="+mn-cs"/>
                      </a:endParaRPr>
                    </a:p>
                  </a:txBody>
                  <a:tcPr marL="9525" marR="9525" marT="9525" marB="0" anchor="ctr"/>
                </a:tc>
                <a:tc hMerge="1">
                  <a:txBody>
                    <a:bodyPr/>
                    <a:lstStyle/>
                    <a:p>
                      <a:pPr marL="0" algn="ctr" defTabSz="457200" rtl="0" eaLnBrk="1" fontAlgn="ctr" latinLnBrk="0" hangingPunct="1"/>
                      <a:endParaRPr lang="el-GR" sz="1200" b="1"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3114167977"/>
                  </a:ext>
                </a:extLst>
              </a:tr>
              <a:tr h="432486">
                <a:tc>
                  <a:txBody>
                    <a:bodyPr/>
                    <a:lstStyle/>
                    <a:p>
                      <a:pPr algn="ctr" fontAlgn="ctr"/>
                      <a:r>
                        <a:rPr lang="el-GR" sz="1200" u="none" strike="noStrike" dirty="0">
                          <a:effectLst/>
                        </a:rPr>
                        <a:t> </a:t>
                      </a:r>
                      <a:endParaRPr lang="el-GR"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l-GR" sz="1200" b="1" u="none" strike="noStrike" dirty="0">
                          <a:effectLst/>
                        </a:rPr>
                        <a:t>1η ένταξη</a:t>
                      </a:r>
                      <a:endParaRPr lang="el-GR"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ctr" defTabSz="457200" rtl="0" eaLnBrk="1" fontAlgn="ctr" latinLnBrk="0" hangingPunct="1"/>
                      <a:r>
                        <a:rPr lang="el-GR" sz="1200" b="1" u="none" strike="noStrike" kern="1200" dirty="0">
                          <a:solidFill>
                            <a:schemeClr val="dk1"/>
                          </a:solidFill>
                          <a:effectLst/>
                          <a:latin typeface="+mn-lt"/>
                          <a:ea typeface="+mn-ea"/>
                          <a:cs typeface="+mn-cs"/>
                        </a:rPr>
                        <a:t>2η ένταξη</a:t>
                      </a:r>
                    </a:p>
                  </a:txBody>
                  <a:tcPr marL="9525" marR="9525" marT="9525" marB="0" anchor="ctr"/>
                </a:tc>
                <a:tc>
                  <a:txBody>
                    <a:bodyPr/>
                    <a:lstStyle/>
                    <a:p>
                      <a:pPr marL="0" algn="ctr" defTabSz="457200" rtl="0" eaLnBrk="1" fontAlgn="ctr" latinLnBrk="0" hangingPunct="1"/>
                      <a:r>
                        <a:rPr lang="el-GR" sz="1200" b="1" u="none" strike="noStrike" kern="1200" dirty="0">
                          <a:solidFill>
                            <a:schemeClr val="dk1"/>
                          </a:solidFill>
                          <a:effectLst/>
                          <a:latin typeface="+mn-lt"/>
                          <a:ea typeface="+mn-ea"/>
                          <a:cs typeface="+mn-cs"/>
                        </a:rPr>
                        <a:t>3η ένταξη </a:t>
                      </a:r>
                    </a:p>
                  </a:txBody>
                  <a:tcPr marL="9525" marR="9525" marT="9525" marB="0" anchor="ctr"/>
                </a:tc>
                <a:extLst>
                  <a:ext uri="{0D108BD9-81ED-4DB2-BD59-A6C34878D82A}">
                    <a16:rowId xmlns:a16="http://schemas.microsoft.com/office/drawing/2014/main" val="428158106"/>
                  </a:ext>
                </a:extLst>
              </a:tr>
              <a:tr h="432486">
                <a:tc>
                  <a:txBody>
                    <a:bodyPr/>
                    <a:lstStyle/>
                    <a:p>
                      <a:pPr algn="ctr" fontAlgn="ctr"/>
                      <a:r>
                        <a:rPr lang="el-GR" sz="1200" u="none" strike="noStrike" dirty="0">
                          <a:effectLst/>
                        </a:rPr>
                        <a:t>Εργολάβοι </a:t>
                      </a:r>
                      <a:endParaRPr lang="el-GR"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l-GR" sz="1200" u="none" strike="noStrike">
                          <a:effectLst/>
                        </a:rPr>
                        <a:t>1.553.128,80</a:t>
                      </a:r>
                      <a:endParaRPr lang="el-G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l-GR" sz="1200" u="none" strike="noStrike" dirty="0">
                          <a:effectLst/>
                        </a:rPr>
                        <a:t>708.800</a:t>
                      </a:r>
                      <a:endParaRPr lang="el-GR"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ctr" defTabSz="457200" rtl="0" eaLnBrk="1" fontAlgn="ctr" latinLnBrk="0" hangingPunct="1"/>
                      <a:r>
                        <a:rPr lang="el-GR" sz="1200" u="none" strike="noStrike" kern="1200" dirty="0">
                          <a:solidFill>
                            <a:schemeClr val="dk1"/>
                          </a:solidFill>
                          <a:effectLst/>
                          <a:latin typeface="+mn-lt"/>
                          <a:ea typeface="+mn-ea"/>
                          <a:cs typeface="+mn-cs"/>
                        </a:rPr>
                        <a:t>1</a:t>
                      </a:r>
                      <a:r>
                        <a:rPr lang="en-US" sz="1200" u="none" strike="noStrike" kern="1200" dirty="0">
                          <a:solidFill>
                            <a:schemeClr val="dk1"/>
                          </a:solidFill>
                          <a:effectLst/>
                          <a:latin typeface="+mn-lt"/>
                          <a:ea typeface="+mn-ea"/>
                          <a:cs typeface="+mn-cs"/>
                        </a:rPr>
                        <a:t>.980.724</a:t>
                      </a:r>
                      <a:endParaRPr lang="el-GR" sz="120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1947897786"/>
                  </a:ext>
                </a:extLst>
              </a:tr>
              <a:tr h="432486">
                <a:tc>
                  <a:txBody>
                    <a:bodyPr/>
                    <a:lstStyle/>
                    <a:p>
                      <a:pPr algn="ctr" fontAlgn="ctr"/>
                      <a:r>
                        <a:rPr lang="el-GR" sz="1200" u="none" strike="noStrike">
                          <a:effectLst/>
                        </a:rPr>
                        <a:t>Υπεργολάβοι</a:t>
                      </a:r>
                      <a:endParaRPr lang="el-G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l-GR" sz="1200" u="none" strike="noStrike" dirty="0">
                          <a:effectLst/>
                        </a:rPr>
                        <a:t>640.000</a:t>
                      </a:r>
                      <a:endParaRPr lang="el-GR"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l-GR" sz="1200" u="none" strike="noStrike" dirty="0">
                          <a:effectLst/>
                        </a:rPr>
                        <a:t>565.504</a:t>
                      </a:r>
                      <a:endParaRPr lang="el-GR"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ctr" defTabSz="457200" rtl="0" eaLnBrk="1" fontAlgn="ctr" latinLnBrk="0" hangingPunct="1"/>
                      <a:r>
                        <a:rPr lang="en-US" sz="1200" u="none" strike="noStrike" kern="1200" dirty="0">
                          <a:solidFill>
                            <a:schemeClr val="dk1"/>
                          </a:solidFill>
                          <a:effectLst/>
                          <a:latin typeface="+mn-lt"/>
                          <a:ea typeface="+mn-ea"/>
                          <a:cs typeface="+mn-cs"/>
                        </a:rPr>
                        <a:t>1.314.188</a:t>
                      </a:r>
                      <a:endParaRPr lang="el-GR" sz="120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2735419528"/>
                  </a:ext>
                </a:extLst>
              </a:tr>
              <a:tr h="432486">
                <a:tc>
                  <a:txBody>
                    <a:bodyPr/>
                    <a:lstStyle/>
                    <a:p>
                      <a:pPr algn="ctr" fontAlgn="ctr"/>
                      <a:r>
                        <a:rPr lang="el-GR" sz="1100" u="none" strike="noStrike">
                          <a:effectLst/>
                        </a:rPr>
                        <a:t>Σύνολο</a:t>
                      </a:r>
                      <a:endParaRPr lang="el-G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l-GR" sz="1200" b="1" u="none" strike="noStrike" dirty="0">
                          <a:effectLst/>
                        </a:rPr>
                        <a:t>2.193.128,80</a:t>
                      </a:r>
                      <a:endParaRPr lang="el-GR"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l-GR" sz="1200" b="1" u="none" strike="noStrike" dirty="0">
                          <a:effectLst/>
                        </a:rPr>
                        <a:t>1.274.304</a:t>
                      </a:r>
                      <a:endParaRPr lang="el-GR"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l-GR" sz="1200" b="1" u="none" strike="noStrike" kern="1200" dirty="0">
                          <a:solidFill>
                            <a:schemeClr val="dk1"/>
                          </a:solidFill>
                          <a:effectLst/>
                          <a:latin typeface="+mn-lt"/>
                          <a:ea typeface="+mn-ea"/>
                          <a:cs typeface="+mn-cs"/>
                        </a:rPr>
                        <a:t>3.294.912</a:t>
                      </a:r>
                    </a:p>
                  </a:txBody>
                  <a:tcPr marL="9525" marR="9525" marT="9525" marB="0" anchor="ctr"/>
                </a:tc>
                <a:extLst>
                  <a:ext uri="{0D108BD9-81ED-4DB2-BD59-A6C34878D82A}">
                    <a16:rowId xmlns:a16="http://schemas.microsoft.com/office/drawing/2014/main" val="1591795221"/>
                  </a:ext>
                </a:extLst>
              </a:tr>
            </a:tbl>
          </a:graphicData>
        </a:graphic>
      </p:graphicFrame>
      <p:graphicFrame>
        <p:nvGraphicFramePr>
          <p:cNvPr id="3" name="Γράφημα 6">
            <a:extLst>
              <a:ext uri="{FF2B5EF4-FFF2-40B4-BE49-F238E27FC236}">
                <a16:creationId xmlns:a16="http://schemas.microsoft.com/office/drawing/2014/main" id="{1BF194BB-2120-50F6-0BD2-0208F30AEC2C}"/>
              </a:ext>
            </a:extLst>
          </p:cNvPr>
          <p:cNvGraphicFramePr>
            <a:graphicFrameLocks/>
          </p:cNvGraphicFramePr>
          <p:nvPr>
            <p:extLst>
              <p:ext uri="{D42A27DB-BD31-4B8C-83A1-F6EECF244321}">
                <p14:modId xmlns:p14="http://schemas.microsoft.com/office/powerpoint/2010/main" val="1096635856"/>
              </p:ext>
            </p:extLst>
          </p:nvPr>
        </p:nvGraphicFramePr>
        <p:xfrm>
          <a:off x="1648160" y="2787211"/>
          <a:ext cx="6543340" cy="35754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01008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D3528F6-67BF-42C2-AF11-2027398BC09B}"/>
              </a:ext>
            </a:extLst>
          </p:cNvPr>
          <p:cNvSpPr txBox="1">
            <a:spLocks/>
          </p:cNvSpPr>
          <p:nvPr/>
        </p:nvSpPr>
        <p:spPr>
          <a:xfrm>
            <a:off x="1306468" y="163470"/>
            <a:ext cx="8106034" cy="867548"/>
          </a:xfrm>
          <a:prstGeom prst="rect">
            <a:avLst/>
          </a:prstGeom>
          <a:solidFill>
            <a:schemeClr val="bg1">
              <a:lumMod val="85000"/>
            </a:schemeClr>
          </a:solidFill>
        </p:spPr>
        <p:txBody>
          <a:bodyPr>
            <a:noAutofit/>
          </a:bodyPr>
          <a:lstStyle/>
          <a:p>
            <a:pPr algn="ctr">
              <a:spcBef>
                <a:spcPct val="0"/>
              </a:spcBef>
              <a:defRPr/>
            </a:pPr>
            <a:r>
              <a:rPr kumimoji="0" lang="el-GR" sz="2800" b="1" i="0" u="none" strike="noStrike" kern="1200" cap="none" spc="0" normalizeH="0" baseline="0" noProof="0" dirty="0">
                <a:ln>
                  <a:noFill/>
                </a:ln>
                <a:solidFill>
                  <a:schemeClr val="accent1">
                    <a:lumMod val="90000"/>
                    <a:lumOff val="10000"/>
                  </a:schemeClr>
                </a:solidFill>
                <a:effectLst/>
                <a:uLnTx/>
                <a:uFillTx/>
                <a:latin typeface="Calibri" panose="020F0502020204030204" pitchFamily="34" charset="0"/>
                <a:ea typeface="+mj-ea"/>
                <a:cs typeface="Calibri" panose="020F0502020204030204" pitchFamily="34" charset="0"/>
              </a:rPr>
              <a:t>ΠΡΑΣΙΝΟ ΤΑΜΕΙΟ</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l-GR" sz="2800" b="1" i="0" u="none" strike="noStrike" kern="1200" cap="none" spc="0" normalizeH="0" baseline="0" noProof="0" dirty="0">
                <a:ln>
                  <a:noFill/>
                </a:ln>
                <a:solidFill>
                  <a:schemeClr val="accent1">
                    <a:lumMod val="90000"/>
                    <a:lumOff val="10000"/>
                  </a:schemeClr>
                </a:solidFill>
                <a:effectLst/>
                <a:uLnTx/>
                <a:uFillTx/>
                <a:latin typeface="Calibri" panose="020F0502020204030204" pitchFamily="34" charset="0"/>
                <a:ea typeface="+mj-ea"/>
                <a:cs typeface="Calibri" panose="020F0502020204030204" pitchFamily="34" charset="0"/>
              </a:rPr>
              <a:t>(ΕΙΔΙΚΟ ΜΕΤΑΒΑΤΙΚΟ ΠΡΟΓΡΑΜΜΑ 2020-2023)</a:t>
            </a:r>
          </a:p>
        </p:txBody>
      </p:sp>
      <p:pic>
        <p:nvPicPr>
          <p:cNvPr id="3" name="6 - Εικόνα" descr="cropped-PRASINO-TAMEIO_300dpi.png">
            <a:extLst>
              <a:ext uri="{FF2B5EF4-FFF2-40B4-BE49-F238E27FC236}">
                <a16:creationId xmlns:a16="http://schemas.microsoft.com/office/drawing/2014/main" id="{2C9580CB-EAE2-4500-9818-EE244238D46E}"/>
              </a:ext>
            </a:extLst>
          </p:cNvPr>
          <p:cNvPicPr>
            <a:picLocks noChangeAspect="1"/>
          </p:cNvPicPr>
          <p:nvPr/>
        </p:nvPicPr>
        <p:blipFill>
          <a:blip r:embed="rId2" cstate="print"/>
          <a:stretch>
            <a:fillRect/>
          </a:stretch>
        </p:blipFill>
        <p:spPr>
          <a:xfrm>
            <a:off x="-1" y="0"/>
            <a:ext cx="1482281" cy="1847850"/>
          </a:xfrm>
          <a:prstGeom prst="rect">
            <a:avLst/>
          </a:prstGeom>
          <a:solidFill>
            <a:srgbClr val="FFE8DF"/>
          </a:solidFill>
        </p:spPr>
      </p:pic>
      <p:sp>
        <p:nvSpPr>
          <p:cNvPr id="4" name="TextBox 3">
            <a:extLst>
              <a:ext uri="{FF2B5EF4-FFF2-40B4-BE49-F238E27FC236}">
                <a16:creationId xmlns:a16="http://schemas.microsoft.com/office/drawing/2014/main" id="{BC3AC0B5-CDE8-4240-9555-EB65567FECC0}"/>
              </a:ext>
            </a:extLst>
          </p:cNvPr>
          <p:cNvSpPr txBox="1"/>
          <p:nvPr/>
        </p:nvSpPr>
        <p:spPr>
          <a:xfrm>
            <a:off x="1495424" y="1031018"/>
            <a:ext cx="8328198" cy="5632311"/>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el-GR" dirty="0">
                <a:latin typeface="Calibri" panose="020F0502020204030204" pitchFamily="34" charset="0"/>
                <a:cs typeface="Calibri" panose="020F0502020204030204" pitchFamily="34" charset="0"/>
              </a:rPr>
              <a:t>Στο πλαίσιο της κατάρτισης του Ειδικού Μεταβατικού Προγράμματος για την Δίκαιη Αναπτυξιακή Μετάβαση 2020-2023 στις 14-06-2021 κατατέθηκαν από την Περιφέρεια Δυτικής Μακεδονίας </a:t>
            </a:r>
            <a:r>
              <a:rPr lang="el-GR" b="1" dirty="0">
                <a:latin typeface="Calibri" panose="020F0502020204030204" pitchFamily="34" charset="0"/>
                <a:cs typeface="Calibri" panose="020F0502020204030204" pitchFamily="34" charset="0"/>
              </a:rPr>
              <a:t>8 προτάσεις έργων </a:t>
            </a:r>
            <a:r>
              <a:rPr lang="el-GR" dirty="0">
                <a:latin typeface="Calibri" panose="020F0502020204030204" pitchFamily="34" charset="0"/>
                <a:cs typeface="Calibri" panose="020F0502020204030204" pitchFamily="34" charset="0"/>
              </a:rPr>
              <a:t>για ένταξη στο Πράσινο Ταμείο.</a:t>
            </a:r>
          </a:p>
          <a:p>
            <a:pPr algn="just"/>
            <a:endParaRPr lang="el-GR" dirty="0">
              <a:latin typeface="Calibri" panose="020F0502020204030204" pitchFamily="34" charset="0"/>
              <a:cs typeface="Calibri" panose="020F0502020204030204" pitchFamily="34" charset="0"/>
            </a:endParaRPr>
          </a:p>
          <a:p>
            <a:pPr marL="285750" indent="-285750" algn="just">
              <a:lnSpc>
                <a:spcPct val="150000"/>
              </a:lnSpc>
              <a:buFont typeface="Wingdings" panose="05000000000000000000" pitchFamily="2" charset="2"/>
              <a:buChar char="Ø"/>
            </a:pPr>
            <a:r>
              <a:rPr lang="el-GR" dirty="0">
                <a:latin typeface="Calibri" panose="020F0502020204030204" pitchFamily="34" charset="0"/>
                <a:cs typeface="Calibri" panose="020F0502020204030204" pitchFamily="34" charset="0"/>
              </a:rPr>
              <a:t>Στις 17-11-2021 εγκρίθηκε από το Υπουργείο Περιβάλλοντος και Ενέργειας το Χρηματοδοτικό Πρόγραμμα «Χρηματοδότηση έργων και δράσεων για την ανάπτυξη βιώσιμων οικονομικών δραστηριοτήτων χαμηλού ανθρακικού και περιβαλλοντικού αποτυπώματος στις Π.Ε. Κοζάνης, Φλώρινας και στον Δήμο Μεγαλόπολης Π.Ε. Αρκαδίας και διάθεση πίστωσης ποσού </a:t>
            </a:r>
            <a:r>
              <a:rPr lang="el-GR" b="1" u="sng" dirty="0">
                <a:latin typeface="Calibri" panose="020F0502020204030204" pitchFamily="34" charset="0"/>
                <a:cs typeface="Calibri" panose="020F0502020204030204" pitchFamily="34" charset="0"/>
              </a:rPr>
              <a:t>30.567.018,30 € </a:t>
            </a:r>
            <a:r>
              <a:rPr lang="el-GR" dirty="0">
                <a:latin typeface="Calibri" panose="020F0502020204030204" pitchFamily="34" charset="0"/>
                <a:cs typeface="Calibri" panose="020F0502020204030204" pitchFamily="34" charset="0"/>
              </a:rPr>
              <a:t>για την υλοποίηση του από τα έσοδα πλειστηριασμών δικαιωμάτων εκπομπών 2019».</a:t>
            </a:r>
          </a:p>
          <a:p>
            <a:pPr algn="just"/>
            <a:endParaRPr lang="el-GR" dirty="0">
              <a:latin typeface="Calibri" panose="020F0502020204030204" pitchFamily="34" charset="0"/>
              <a:cs typeface="Calibri" panose="020F0502020204030204" pitchFamily="34" charset="0"/>
            </a:endParaRPr>
          </a:p>
          <a:p>
            <a:pPr marL="285750" indent="-285750" algn="just">
              <a:lnSpc>
                <a:spcPct val="150000"/>
              </a:lnSpc>
              <a:buFont typeface="Wingdings" panose="05000000000000000000" pitchFamily="2" charset="2"/>
              <a:buChar char="Ø"/>
            </a:pPr>
            <a:r>
              <a:rPr lang="el-GR" dirty="0">
                <a:latin typeface="Calibri" panose="020F0502020204030204" pitchFamily="34" charset="0"/>
                <a:cs typeface="Calibri" panose="020F0502020204030204" pitchFamily="34" charset="0"/>
              </a:rPr>
              <a:t>Εντάχθηκαν σε αυτό 3 από τις προτάσεις της Περιφέρειας Δυτικής Μακεδονίας συνολικού προϋπολογισμού </a:t>
            </a:r>
            <a:r>
              <a:rPr lang="el-GR" b="1" dirty="0">
                <a:latin typeface="Calibri" panose="020F0502020204030204" pitchFamily="34" charset="0"/>
                <a:cs typeface="Calibri" panose="020F0502020204030204" pitchFamily="34" charset="0"/>
              </a:rPr>
              <a:t>4.060.400,00€.</a:t>
            </a:r>
          </a:p>
        </p:txBody>
      </p:sp>
    </p:spTree>
    <p:extLst>
      <p:ext uri="{BB962C8B-B14F-4D97-AF65-F5344CB8AC3E}">
        <p14:creationId xmlns:p14="http://schemas.microsoft.com/office/powerpoint/2010/main" val="2237137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3">
            <a:extLst>
              <a:ext uri="{FF2B5EF4-FFF2-40B4-BE49-F238E27FC236}">
                <a16:creationId xmlns:a16="http://schemas.microsoft.com/office/drawing/2014/main" id="{31923026-19D0-473D-A747-A9052452340A}"/>
              </a:ext>
            </a:extLst>
          </p:cNvPr>
          <p:cNvGraphicFramePr>
            <a:graphicFrameLocks noGrp="1"/>
          </p:cNvGraphicFramePr>
          <p:nvPr>
            <p:extLst>
              <p:ext uri="{D42A27DB-BD31-4B8C-83A1-F6EECF244321}">
                <p14:modId xmlns:p14="http://schemas.microsoft.com/office/powerpoint/2010/main" val="3130651182"/>
              </p:ext>
            </p:extLst>
          </p:nvPr>
        </p:nvGraphicFramePr>
        <p:xfrm>
          <a:off x="528914" y="354497"/>
          <a:ext cx="8911648" cy="6287516"/>
        </p:xfrm>
        <a:graphic>
          <a:graphicData uri="http://schemas.openxmlformats.org/drawingml/2006/table">
            <a:tbl>
              <a:tblPr firstRow="1" bandRow="1">
                <a:tableStyleId>{5C22544A-7EE6-4342-B048-85BDC9FD1C3A}</a:tableStyleId>
              </a:tblPr>
              <a:tblGrid>
                <a:gridCol w="520989">
                  <a:extLst>
                    <a:ext uri="{9D8B030D-6E8A-4147-A177-3AD203B41FA5}">
                      <a16:colId xmlns:a16="http://schemas.microsoft.com/office/drawing/2014/main" val="1315180490"/>
                    </a:ext>
                  </a:extLst>
                </a:gridCol>
                <a:gridCol w="3724325">
                  <a:extLst>
                    <a:ext uri="{9D8B030D-6E8A-4147-A177-3AD203B41FA5}">
                      <a16:colId xmlns:a16="http://schemas.microsoft.com/office/drawing/2014/main" val="2440414364"/>
                    </a:ext>
                  </a:extLst>
                </a:gridCol>
                <a:gridCol w="1211357">
                  <a:extLst>
                    <a:ext uri="{9D8B030D-6E8A-4147-A177-3AD203B41FA5}">
                      <a16:colId xmlns:a16="http://schemas.microsoft.com/office/drawing/2014/main" val="523319592"/>
                    </a:ext>
                  </a:extLst>
                </a:gridCol>
                <a:gridCol w="776914">
                  <a:extLst>
                    <a:ext uri="{9D8B030D-6E8A-4147-A177-3AD203B41FA5}">
                      <a16:colId xmlns:a16="http://schemas.microsoft.com/office/drawing/2014/main" val="3655111043"/>
                    </a:ext>
                  </a:extLst>
                </a:gridCol>
                <a:gridCol w="996275">
                  <a:extLst>
                    <a:ext uri="{9D8B030D-6E8A-4147-A177-3AD203B41FA5}">
                      <a16:colId xmlns:a16="http://schemas.microsoft.com/office/drawing/2014/main" val="2523464347"/>
                    </a:ext>
                  </a:extLst>
                </a:gridCol>
                <a:gridCol w="1681788">
                  <a:extLst>
                    <a:ext uri="{9D8B030D-6E8A-4147-A177-3AD203B41FA5}">
                      <a16:colId xmlns:a16="http://schemas.microsoft.com/office/drawing/2014/main" val="3280821403"/>
                    </a:ext>
                  </a:extLst>
                </a:gridCol>
              </a:tblGrid>
              <a:tr h="441903">
                <a:tc>
                  <a:txBody>
                    <a:bodyPr/>
                    <a:lstStyle/>
                    <a:p>
                      <a:pPr algn="ctr"/>
                      <a:r>
                        <a:rPr lang="el-GR" sz="1200" b="1" dirty="0">
                          <a:latin typeface="Calibri" panose="020F0502020204030204" pitchFamily="34" charset="0"/>
                          <a:cs typeface="Calibri" panose="020F0502020204030204" pitchFamily="34" charset="0"/>
                        </a:rPr>
                        <a:t>α/α</a:t>
                      </a:r>
                    </a:p>
                  </a:txBody>
                  <a:tcPr/>
                </a:tc>
                <a:tc>
                  <a:txBody>
                    <a:bodyPr/>
                    <a:lstStyle/>
                    <a:p>
                      <a:pPr algn="ctr"/>
                      <a:r>
                        <a:rPr lang="el-GR" sz="1200" b="1" dirty="0">
                          <a:latin typeface="Calibri" panose="020F0502020204030204" pitchFamily="34" charset="0"/>
                          <a:cs typeface="Calibri" panose="020F0502020204030204" pitchFamily="34" charset="0"/>
                        </a:rPr>
                        <a:t>Τίτλος Προτεινόμενης Δράσης</a:t>
                      </a:r>
                    </a:p>
                  </a:txBody>
                  <a:tcPr/>
                </a:tc>
                <a:tc>
                  <a:txBody>
                    <a:bodyPr/>
                    <a:lstStyle/>
                    <a:p>
                      <a:pPr algn="ctr"/>
                      <a:r>
                        <a:rPr lang="el-GR" sz="1200" b="1" dirty="0">
                          <a:latin typeface="Calibri" panose="020F0502020204030204" pitchFamily="34" charset="0"/>
                          <a:cs typeface="Calibri" panose="020F0502020204030204" pitchFamily="34" charset="0"/>
                        </a:rPr>
                        <a:t>Ενδεικτικός π/υ</a:t>
                      </a:r>
                    </a:p>
                  </a:txBody>
                  <a:tcPr/>
                </a:tc>
                <a:tc>
                  <a:txBody>
                    <a:bodyPr/>
                    <a:lstStyle/>
                    <a:p>
                      <a:pPr algn="ctr"/>
                      <a:r>
                        <a:rPr lang="el-GR" sz="1200" b="1" dirty="0">
                          <a:latin typeface="Calibri" panose="020F0502020204030204" pitchFamily="34" charset="0"/>
                          <a:cs typeface="Calibri" panose="020F0502020204030204" pitchFamily="34" charset="0"/>
                        </a:rPr>
                        <a:t>Ένταξη </a:t>
                      </a:r>
                    </a:p>
                  </a:txBody>
                  <a:tcPr/>
                </a:tc>
                <a:tc>
                  <a:txBody>
                    <a:bodyPr/>
                    <a:lstStyle/>
                    <a:p>
                      <a:pPr algn="ctr"/>
                      <a:r>
                        <a:rPr lang="el-GR" sz="1200" b="1" dirty="0">
                          <a:latin typeface="Calibri" panose="020F0502020204030204" pitchFamily="34" charset="0"/>
                          <a:cs typeface="Calibri" panose="020F0502020204030204" pitchFamily="34" charset="0"/>
                        </a:rPr>
                        <a:t>π/υ ένταξης</a:t>
                      </a:r>
                    </a:p>
                  </a:txBody>
                  <a:tcPr/>
                </a:tc>
                <a:tc>
                  <a:txBody>
                    <a:bodyPr/>
                    <a:lstStyle/>
                    <a:p>
                      <a:pPr algn="ctr"/>
                      <a:r>
                        <a:rPr lang="el-GR" sz="1200" b="1" dirty="0">
                          <a:latin typeface="Calibri" panose="020F0502020204030204" pitchFamily="34" charset="0"/>
                          <a:cs typeface="Calibri" panose="020F0502020204030204" pitchFamily="34" charset="0"/>
                        </a:rPr>
                        <a:t>Παρατηρήσεις</a:t>
                      </a:r>
                    </a:p>
                  </a:txBody>
                  <a:tcPr/>
                </a:tc>
                <a:extLst>
                  <a:ext uri="{0D108BD9-81ED-4DB2-BD59-A6C34878D82A}">
                    <a16:rowId xmlns:a16="http://schemas.microsoft.com/office/drawing/2014/main" val="2454027338"/>
                  </a:ext>
                </a:extLst>
              </a:tr>
              <a:tr h="791328">
                <a:tc>
                  <a:txBody>
                    <a:bodyPr/>
                    <a:lstStyle/>
                    <a:p>
                      <a:r>
                        <a:rPr lang="el-GR" sz="1200" dirty="0">
                          <a:latin typeface="Calibri" panose="020F0502020204030204" pitchFamily="34" charset="0"/>
                          <a:cs typeface="Calibri" panose="020F0502020204030204" pitchFamily="34" charset="0"/>
                        </a:rPr>
                        <a:t>1</a:t>
                      </a:r>
                    </a:p>
                  </a:txBody>
                  <a:tcPr/>
                </a:tc>
                <a:tc>
                  <a:txBody>
                    <a:bodyPr/>
                    <a:lstStyle/>
                    <a:p>
                      <a:pPr algn="l"/>
                      <a:r>
                        <a:rPr lang="el-GR" sz="1200" dirty="0">
                          <a:latin typeface="Calibri" panose="020F0502020204030204" pitchFamily="34" charset="0"/>
                          <a:cs typeface="Calibri" panose="020F0502020204030204" pitchFamily="34" charset="0"/>
                        </a:rPr>
                        <a:t>Μείωση του ενεργειακού αποτυπώματος και γενικότερων δράσεων προστασίας περιβάλλοντος σε ΜΜΕ</a:t>
                      </a:r>
                    </a:p>
                  </a:txBody>
                  <a:tcPr/>
                </a:tc>
                <a:tc>
                  <a:txBody>
                    <a:bodyPr/>
                    <a:lstStyle/>
                    <a:p>
                      <a:pPr algn="ctr"/>
                      <a:endParaRPr lang="el-GR" sz="1200" dirty="0">
                        <a:latin typeface="Calibri" panose="020F0502020204030204" pitchFamily="34" charset="0"/>
                        <a:cs typeface="Calibri" panose="020F0502020204030204" pitchFamily="34" charset="0"/>
                      </a:endParaRPr>
                    </a:p>
                    <a:p>
                      <a:pPr algn="ctr"/>
                      <a:r>
                        <a:rPr lang="el-GR" sz="1200" dirty="0">
                          <a:latin typeface="Calibri" panose="020F0502020204030204" pitchFamily="34" charset="0"/>
                          <a:cs typeface="Calibri" panose="020F0502020204030204" pitchFamily="34" charset="0"/>
                        </a:rPr>
                        <a:t>11.750.000</a:t>
                      </a:r>
                    </a:p>
                  </a:txBody>
                  <a:tcPr/>
                </a:tc>
                <a:tc>
                  <a:txBody>
                    <a:bodyPr/>
                    <a:lstStyle/>
                    <a:p>
                      <a:pPr marL="285750" indent="-285750" algn="ctr">
                        <a:buFont typeface="Wingdings" panose="05000000000000000000" pitchFamily="2" charset="2"/>
                        <a:buChar char="ü"/>
                      </a:pPr>
                      <a:endParaRPr lang="el-GR" sz="1200" dirty="0">
                        <a:latin typeface="Calibri" panose="020F0502020204030204" pitchFamily="34" charset="0"/>
                        <a:cs typeface="Calibri" panose="020F0502020204030204" pitchFamily="34" charset="0"/>
                      </a:endParaRPr>
                    </a:p>
                    <a:p>
                      <a:pPr marL="0" indent="0" algn="ctr">
                        <a:buFont typeface="Wingdings" panose="05000000000000000000" pitchFamily="2" charset="2"/>
                        <a:buNone/>
                      </a:pPr>
                      <a:r>
                        <a:rPr lang="el-GR" sz="1200" dirty="0">
                          <a:latin typeface="Calibri" panose="020F0502020204030204" pitchFamily="34" charset="0"/>
                          <a:cs typeface="Calibri" panose="020F0502020204030204" pitchFamily="34" charset="0"/>
                        </a:rPr>
                        <a:t> </a:t>
                      </a:r>
                    </a:p>
                  </a:txBody>
                  <a:tcPr/>
                </a:tc>
                <a:tc>
                  <a:txBody>
                    <a:bodyPr/>
                    <a:lstStyle/>
                    <a:p>
                      <a:endParaRPr lang="el-GR" sz="1200" dirty="0">
                        <a:latin typeface="Calibri" panose="020F0502020204030204" pitchFamily="34" charset="0"/>
                        <a:cs typeface="Calibri" panose="020F0502020204030204" pitchFamily="34" charset="0"/>
                      </a:endParaRPr>
                    </a:p>
                  </a:txBody>
                  <a:tcPr/>
                </a:tc>
                <a:tc>
                  <a:txBody>
                    <a:bodyPr/>
                    <a:lstStyle/>
                    <a:p>
                      <a:endParaRPr lang="el-GR"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416205660"/>
                  </a:ext>
                </a:extLst>
              </a:tr>
              <a:tr h="791328">
                <a:tc>
                  <a:txBody>
                    <a:bodyPr/>
                    <a:lstStyle/>
                    <a:p>
                      <a:r>
                        <a:rPr lang="el-GR" sz="1200" dirty="0">
                          <a:latin typeface="Calibri" panose="020F0502020204030204" pitchFamily="34" charset="0"/>
                          <a:cs typeface="Calibri" panose="020F0502020204030204" pitchFamily="34" charset="0"/>
                        </a:rPr>
                        <a:t>2</a:t>
                      </a:r>
                    </a:p>
                  </a:txBody>
                  <a:tcPr/>
                </a:tc>
                <a:tc>
                  <a:txBody>
                    <a:bodyPr/>
                    <a:lstStyle/>
                    <a:p>
                      <a:r>
                        <a:rPr lang="el-GR" sz="1200" dirty="0">
                          <a:solidFill>
                            <a:schemeClr val="tx1"/>
                          </a:solidFill>
                          <a:highlight>
                            <a:srgbClr val="FFFF00"/>
                          </a:highlight>
                          <a:latin typeface="Calibri" panose="020F0502020204030204" pitchFamily="34" charset="0"/>
                          <a:cs typeface="Calibri" panose="020F0502020204030204" pitchFamily="34" charset="0"/>
                        </a:rPr>
                        <a:t>Μείωση του ενεργειακού αποτυπώματος και γενικότερων δράσεων προστασίας περιβάλλοντος σε συνεταιρισμούς και ΤΟΕΒ</a:t>
                      </a:r>
                    </a:p>
                  </a:txBody>
                  <a:tcPr/>
                </a:tc>
                <a:tc>
                  <a:txBody>
                    <a:bodyPr/>
                    <a:lstStyle/>
                    <a:p>
                      <a:pPr algn="ctr"/>
                      <a:endParaRPr lang="el-GR" sz="1200" dirty="0">
                        <a:latin typeface="Calibri" panose="020F0502020204030204" pitchFamily="34" charset="0"/>
                        <a:cs typeface="Calibri" panose="020F0502020204030204" pitchFamily="34" charset="0"/>
                      </a:endParaRPr>
                    </a:p>
                    <a:p>
                      <a:pPr algn="ctr"/>
                      <a:r>
                        <a:rPr lang="el-GR" sz="1200" dirty="0">
                          <a:latin typeface="Calibri" panose="020F0502020204030204" pitchFamily="34" charset="0"/>
                          <a:cs typeface="Calibri" panose="020F0502020204030204" pitchFamily="34" charset="0"/>
                        </a:rPr>
                        <a:t>2.000.000</a:t>
                      </a:r>
                    </a:p>
                  </a:txBody>
                  <a:tcPr/>
                </a:tc>
                <a:tc>
                  <a:txBody>
                    <a:bodyPr/>
                    <a:lstStyle/>
                    <a:p>
                      <a:pPr marL="285750" indent="-285750" algn="ctr">
                        <a:buFont typeface="Wingdings" panose="05000000000000000000" pitchFamily="2" charset="2"/>
                        <a:buChar char="ü"/>
                      </a:pPr>
                      <a:endParaRPr lang="el-GR" sz="1200" dirty="0">
                        <a:latin typeface="Calibri" panose="020F0502020204030204" pitchFamily="34" charset="0"/>
                        <a:cs typeface="Calibri" panose="020F0502020204030204" pitchFamily="34" charset="0"/>
                      </a:endParaRPr>
                    </a:p>
                    <a:p>
                      <a:pPr marL="285750" indent="-285750" algn="ctr">
                        <a:buFont typeface="Wingdings" panose="05000000000000000000" pitchFamily="2" charset="2"/>
                        <a:buChar char="ü"/>
                      </a:pPr>
                      <a:r>
                        <a:rPr lang="el-GR" sz="1200" dirty="0">
                          <a:latin typeface="Calibri" panose="020F0502020204030204" pitchFamily="34" charset="0"/>
                          <a:cs typeface="Calibri" panose="020F0502020204030204" pitchFamily="34" charset="0"/>
                        </a:rPr>
                        <a:t> </a:t>
                      </a:r>
                    </a:p>
                  </a:txBody>
                  <a:tcPr/>
                </a:tc>
                <a:tc>
                  <a:txBody>
                    <a:bodyPr/>
                    <a:lstStyle/>
                    <a:p>
                      <a:endParaRPr lang="el-GR" sz="1200" dirty="0">
                        <a:latin typeface="Calibri" panose="020F0502020204030204" pitchFamily="34" charset="0"/>
                        <a:cs typeface="Calibri" panose="020F0502020204030204" pitchFamily="34" charset="0"/>
                      </a:endParaRPr>
                    </a:p>
                    <a:p>
                      <a:r>
                        <a:rPr lang="el-GR" sz="1200" dirty="0">
                          <a:latin typeface="Calibri" panose="020F0502020204030204" pitchFamily="34" charset="0"/>
                          <a:cs typeface="Calibri" panose="020F0502020204030204" pitchFamily="34" charset="0"/>
                        </a:rPr>
                        <a:t>3.000.000</a:t>
                      </a:r>
                    </a:p>
                  </a:txBody>
                  <a:tcPr/>
                </a:tc>
                <a:tc>
                  <a:txBody>
                    <a:bodyPr/>
                    <a:lstStyle/>
                    <a:p>
                      <a:endParaRPr lang="el-GR" sz="1200" dirty="0">
                        <a:latin typeface="Calibri" panose="020F0502020204030204" pitchFamily="34" charset="0"/>
                        <a:cs typeface="Calibri" panose="020F0502020204030204" pitchFamily="34" charset="0"/>
                      </a:endParaRPr>
                    </a:p>
                    <a:p>
                      <a:r>
                        <a:rPr lang="el-GR" sz="1200" dirty="0">
                          <a:latin typeface="Calibri" panose="020F0502020204030204" pitchFamily="34" charset="0"/>
                          <a:cs typeface="Calibri" panose="020F0502020204030204" pitchFamily="34" charset="0"/>
                        </a:rPr>
                        <a:t>Αύξηση του π/υ</a:t>
                      </a:r>
                    </a:p>
                  </a:txBody>
                  <a:tcPr/>
                </a:tc>
                <a:extLst>
                  <a:ext uri="{0D108BD9-81ED-4DB2-BD59-A6C34878D82A}">
                    <a16:rowId xmlns:a16="http://schemas.microsoft.com/office/drawing/2014/main" val="489428540"/>
                  </a:ext>
                </a:extLst>
              </a:tr>
              <a:tr h="433953">
                <a:tc>
                  <a:txBody>
                    <a:bodyPr/>
                    <a:lstStyle/>
                    <a:p>
                      <a:r>
                        <a:rPr lang="el-GR" sz="1200" dirty="0">
                          <a:latin typeface="Calibri" panose="020F0502020204030204" pitchFamily="34" charset="0"/>
                          <a:cs typeface="Calibri" panose="020F0502020204030204" pitchFamily="34" charset="0"/>
                        </a:rPr>
                        <a:t>3</a:t>
                      </a:r>
                    </a:p>
                  </a:txBody>
                  <a:tcPr/>
                </a:tc>
                <a:tc>
                  <a:txBody>
                    <a:bodyPr/>
                    <a:lstStyle/>
                    <a:p>
                      <a:r>
                        <a:rPr lang="el-GR" sz="1200" dirty="0">
                          <a:latin typeface="Calibri" panose="020F0502020204030204" pitchFamily="34" charset="0"/>
                          <a:cs typeface="Calibri" panose="020F0502020204030204" pitchFamily="34" charset="0"/>
                        </a:rPr>
                        <a:t>Ίδρυση Ακαδημίας Ιατρικής Γεωργίας (Α.Ι.Γ)</a:t>
                      </a:r>
                    </a:p>
                  </a:txBody>
                  <a:tcPr/>
                </a:tc>
                <a:tc>
                  <a:txBody>
                    <a:bodyPr/>
                    <a:lstStyle/>
                    <a:p>
                      <a:pPr algn="ctr"/>
                      <a:r>
                        <a:rPr lang="el-GR" sz="1200" dirty="0">
                          <a:latin typeface="Calibri" panose="020F0502020204030204" pitchFamily="34" charset="0"/>
                          <a:cs typeface="Calibri" panose="020F0502020204030204" pitchFamily="34" charset="0"/>
                        </a:rPr>
                        <a:t>1.298.200</a:t>
                      </a:r>
                    </a:p>
                  </a:txBody>
                  <a:tcPr/>
                </a:tc>
                <a:tc>
                  <a:txBody>
                    <a:bodyPr/>
                    <a:lstStyle/>
                    <a:p>
                      <a:endParaRPr lang="el-GR" sz="1200" dirty="0">
                        <a:latin typeface="Calibri" panose="020F0502020204030204" pitchFamily="34" charset="0"/>
                        <a:cs typeface="Calibri" panose="020F0502020204030204" pitchFamily="34" charset="0"/>
                      </a:endParaRPr>
                    </a:p>
                  </a:txBody>
                  <a:tcPr/>
                </a:tc>
                <a:tc>
                  <a:txBody>
                    <a:bodyPr/>
                    <a:lstStyle/>
                    <a:p>
                      <a:endParaRPr lang="el-GR" sz="1200" dirty="0">
                        <a:latin typeface="Calibri" panose="020F0502020204030204" pitchFamily="34" charset="0"/>
                        <a:cs typeface="Calibri" panose="020F0502020204030204" pitchFamily="34" charset="0"/>
                      </a:endParaRPr>
                    </a:p>
                  </a:txBody>
                  <a:tcPr/>
                </a:tc>
                <a:tc>
                  <a:txBody>
                    <a:bodyPr/>
                    <a:lstStyle/>
                    <a:p>
                      <a:endParaRPr lang="el-GR"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986673638"/>
                  </a:ext>
                </a:extLst>
              </a:tr>
              <a:tr h="433953">
                <a:tc>
                  <a:txBody>
                    <a:bodyPr/>
                    <a:lstStyle/>
                    <a:p>
                      <a:r>
                        <a:rPr lang="el-GR" sz="1200" dirty="0">
                          <a:latin typeface="Calibri" panose="020F0502020204030204" pitchFamily="34" charset="0"/>
                          <a:cs typeface="Calibri" panose="020F0502020204030204" pitchFamily="34" charset="0"/>
                        </a:rPr>
                        <a:t>4</a:t>
                      </a:r>
                    </a:p>
                  </a:txBody>
                  <a:tcPr/>
                </a:tc>
                <a:tc>
                  <a:txBody>
                    <a:bodyPr/>
                    <a:lstStyle/>
                    <a:p>
                      <a:r>
                        <a:rPr lang="el-GR" sz="1200" dirty="0">
                          <a:latin typeface="Calibri" panose="020F0502020204030204" pitchFamily="34" charset="0"/>
                          <a:cs typeface="Calibri" panose="020F0502020204030204" pitchFamily="34" charset="0"/>
                        </a:rPr>
                        <a:t>Αποτύπωμα άνθρακα στον αγροτικό τομέα</a:t>
                      </a:r>
                    </a:p>
                  </a:txBody>
                  <a:tcPr/>
                </a:tc>
                <a:tc>
                  <a:txBody>
                    <a:bodyPr/>
                    <a:lstStyle/>
                    <a:p>
                      <a:pPr algn="ctr"/>
                      <a:r>
                        <a:rPr lang="el-GR" sz="1200" dirty="0">
                          <a:latin typeface="Calibri" panose="020F0502020204030204" pitchFamily="34" charset="0"/>
                          <a:cs typeface="Calibri" panose="020F0502020204030204" pitchFamily="34" charset="0"/>
                        </a:rPr>
                        <a:t>2.500.000</a:t>
                      </a:r>
                    </a:p>
                  </a:txBody>
                  <a:tcPr/>
                </a:tc>
                <a:tc>
                  <a:txBody>
                    <a:bodyPr/>
                    <a:lstStyle/>
                    <a:p>
                      <a:endParaRPr lang="el-GR" sz="1200">
                        <a:latin typeface="Calibri" panose="020F0502020204030204" pitchFamily="34" charset="0"/>
                        <a:cs typeface="Calibri" panose="020F0502020204030204" pitchFamily="34" charset="0"/>
                      </a:endParaRPr>
                    </a:p>
                  </a:txBody>
                  <a:tcPr/>
                </a:tc>
                <a:tc>
                  <a:txBody>
                    <a:bodyPr/>
                    <a:lstStyle/>
                    <a:p>
                      <a:endParaRPr lang="el-GR" sz="1200" dirty="0">
                        <a:latin typeface="Calibri" panose="020F0502020204030204" pitchFamily="34" charset="0"/>
                        <a:cs typeface="Calibri" panose="020F0502020204030204" pitchFamily="34" charset="0"/>
                      </a:endParaRPr>
                    </a:p>
                  </a:txBody>
                  <a:tcPr/>
                </a:tc>
                <a:tc>
                  <a:txBody>
                    <a:bodyPr/>
                    <a:lstStyle/>
                    <a:p>
                      <a:endParaRPr lang="el-GR"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165150940"/>
                  </a:ext>
                </a:extLst>
              </a:tr>
              <a:tr h="791328">
                <a:tc>
                  <a:txBody>
                    <a:bodyPr/>
                    <a:lstStyle/>
                    <a:p>
                      <a:r>
                        <a:rPr lang="el-GR" sz="1200" dirty="0">
                          <a:latin typeface="Calibri" panose="020F0502020204030204" pitchFamily="34" charset="0"/>
                          <a:cs typeface="Calibri" panose="020F0502020204030204" pitchFamily="34" charset="0"/>
                        </a:rPr>
                        <a:t>5</a:t>
                      </a:r>
                    </a:p>
                  </a:txBody>
                  <a:tcPr/>
                </a:tc>
                <a:tc>
                  <a:txBody>
                    <a:bodyPr/>
                    <a:lstStyle/>
                    <a:p>
                      <a:r>
                        <a:rPr lang="el-GR" sz="1200" dirty="0">
                          <a:latin typeface="Calibri" panose="020F0502020204030204" pitchFamily="34" charset="0"/>
                          <a:cs typeface="Calibri" panose="020F0502020204030204" pitchFamily="34" charset="0"/>
                        </a:rPr>
                        <a:t>Δημιουργία θερμοκοιτίδας πράσινων ενεργειακών τεχνολογιών, τεχνολογιών περιβάλλοντος και ψηφιακών τεχνολογιών</a:t>
                      </a:r>
                    </a:p>
                  </a:txBody>
                  <a:tcPr/>
                </a:tc>
                <a:tc>
                  <a:txBody>
                    <a:bodyPr/>
                    <a:lstStyle/>
                    <a:p>
                      <a:pPr algn="ctr"/>
                      <a:endParaRPr lang="el-GR" sz="1200" dirty="0">
                        <a:latin typeface="Calibri" panose="020F0502020204030204" pitchFamily="34" charset="0"/>
                        <a:cs typeface="Calibri" panose="020F0502020204030204" pitchFamily="34" charset="0"/>
                      </a:endParaRPr>
                    </a:p>
                    <a:p>
                      <a:pPr algn="ctr"/>
                      <a:r>
                        <a:rPr lang="el-GR" sz="1200" dirty="0">
                          <a:latin typeface="Calibri" panose="020F0502020204030204" pitchFamily="34" charset="0"/>
                          <a:cs typeface="Calibri" panose="020F0502020204030204" pitchFamily="34" charset="0"/>
                        </a:rPr>
                        <a:t>1.266.000</a:t>
                      </a:r>
                    </a:p>
                  </a:txBody>
                  <a:tcPr/>
                </a:tc>
                <a:tc>
                  <a:txBody>
                    <a:bodyPr/>
                    <a:lstStyle/>
                    <a:p>
                      <a:endParaRPr lang="el-GR" sz="1200" dirty="0">
                        <a:latin typeface="Calibri" panose="020F0502020204030204" pitchFamily="34" charset="0"/>
                        <a:cs typeface="Calibri" panose="020F0502020204030204" pitchFamily="34" charset="0"/>
                      </a:endParaRPr>
                    </a:p>
                  </a:txBody>
                  <a:tcPr/>
                </a:tc>
                <a:tc>
                  <a:txBody>
                    <a:bodyPr/>
                    <a:lstStyle/>
                    <a:p>
                      <a:endParaRPr lang="el-GR" sz="1200" dirty="0">
                        <a:latin typeface="Calibri" panose="020F0502020204030204" pitchFamily="34" charset="0"/>
                        <a:cs typeface="Calibri" panose="020F0502020204030204" pitchFamily="34" charset="0"/>
                      </a:endParaRPr>
                    </a:p>
                  </a:txBody>
                  <a:tcPr/>
                </a:tc>
                <a:tc>
                  <a:txBody>
                    <a:bodyPr/>
                    <a:lstStyle/>
                    <a:p>
                      <a:endParaRPr lang="el-GR"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567564085"/>
                  </a:ext>
                </a:extLst>
              </a:tr>
              <a:tr h="842381">
                <a:tc>
                  <a:txBody>
                    <a:bodyPr/>
                    <a:lstStyle/>
                    <a:p>
                      <a:r>
                        <a:rPr lang="el-GR" sz="1200" dirty="0">
                          <a:latin typeface="Calibri" panose="020F0502020204030204" pitchFamily="34" charset="0"/>
                          <a:cs typeface="Calibri" panose="020F0502020204030204" pitchFamily="34" charset="0"/>
                        </a:rPr>
                        <a:t>6</a:t>
                      </a:r>
                    </a:p>
                  </a:txBody>
                  <a:tcPr/>
                </a:tc>
                <a:tc>
                  <a:txBody>
                    <a:bodyPr/>
                    <a:lstStyle/>
                    <a:p>
                      <a:r>
                        <a:rPr lang="el-GR" sz="1200" dirty="0">
                          <a:highlight>
                            <a:srgbClr val="FFFF00"/>
                          </a:highlight>
                          <a:latin typeface="Calibri" panose="020F0502020204030204" pitchFamily="34" charset="0"/>
                          <a:cs typeface="Calibri" panose="020F0502020204030204" pitchFamily="34" charset="0"/>
                        </a:rPr>
                        <a:t>Ίδρυση και ανάπτυξη κόμβου καινοτομίας υδρογόνου (</a:t>
                      </a:r>
                      <a:r>
                        <a:rPr lang="en-US" sz="1200" dirty="0">
                          <a:highlight>
                            <a:srgbClr val="FFFF00"/>
                          </a:highlight>
                          <a:latin typeface="Calibri" panose="020F0502020204030204" pitchFamily="34" charset="0"/>
                          <a:cs typeface="Calibri" panose="020F0502020204030204" pitchFamily="34" charset="0"/>
                        </a:rPr>
                        <a:t>H2 INNOVATION HUB)</a:t>
                      </a:r>
                      <a:endParaRPr lang="el-GR" sz="1200" dirty="0">
                        <a:highlight>
                          <a:srgbClr val="FFFF00"/>
                        </a:highlight>
                        <a:latin typeface="Calibri" panose="020F0502020204030204" pitchFamily="34" charset="0"/>
                        <a:cs typeface="Calibri" panose="020F0502020204030204" pitchFamily="34" charset="0"/>
                      </a:endParaRPr>
                    </a:p>
                  </a:txBody>
                  <a:tcPr/>
                </a:tc>
                <a:tc>
                  <a:txBody>
                    <a:bodyPr/>
                    <a:lstStyle/>
                    <a:p>
                      <a:pPr algn="ctr"/>
                      <a:endParaRPr lang="el-GR" sz="1200" dirty="0">
                        <a:latin typeface="Calibri" panose="020F0502020204030204" pitchFamily="34" charset="0"/>
                        <a:cs typeface="Calibri" panose="020F0502020204030204" pitchFamily="34" charset="0"/>
                      </a:endParaRPr>
                    </a:p>
                    <a:p>
                      <a:pPr algn="ctr"/>
                      <a:r>
                        <a:rPr lang="el-GR" sz="1200" dirty="0">
                          <a:latin typeface="Calibri" panose="020F0502020204030204" pitchFamily="34" charset="0"/>
                          <a:cs typeface="Calibri" panose="020F0502020204030204" pitchFamily="34" charset="0"/>
                        </a:rPr>
                        <a:t>4.000.000</a:t>
                      </a:r>
                    </a:p>
                  </a:txBody>
                  <a:tcPr/>
                </a:tc>
                <a:tc>
                  <a:txBody>
                    <a:bodyPr/>
                    <a:lstStyle/>
                    <a:p>
                      <a:pPr marL="285750" indent="-285750" algn="ctr">
                        <a:buFont typeface="Wingdings" panose="05000000000000000000" pitchFamily="2" charset="2"/>
                        <a:buChar char="ü"/>
                      </a:pPr>
                      <a:endParaRPr lang="el-GR" sz="1200" dirty="0">
                        <a:latin typeface="Calibri" panose="020F0502020204030204" pitchFamily="34" charset="0"/>
                        <a:cs typeface="Calibri" panose="020F0502020204030204" pitchFamily="34" charset="0"/>
                      </a:endParaRPr>
                    </a:p>
                    <a:p>
                      <a:pPr marL="285750" indent="-285750" algn="ctr">
                        <a:buFont typeface="Wingdings" panose="05000000000000000000" pitchFamily="2" charset="2"/>
                        <a:buChar char="ü"/>
                      </a:pPr>
                      <a:r>
                        <a:rPr lang="el-GR" sz="1200" dirty="0">
                          <a:latin typeface="Calibri" panose="020F0502020204030204" pitchFamily="34" charset="0"/>
                          <a:cs typeface="Calibri" panose="020F0502020204030204" pitchFamily="34" charset="0"/>
                        </a:rPr>
                        <a:t> </a:t>
                      </a:r>
                    </a:p>
                  </a:txBody>
                  <a:tcPr/>
                </a:tc>
                <a:tc>
                  <a:txBody>
                    <a:bodyPr/>
                    <a:lstStyle/>
                    <a:p>
                      <a:endParaRPr lang="el-GR" sz="1200" dirty="0">
                        <a:latin typeface="Calibri" panose="020F0502020204030204" pitchFamily="34" charset="0"/>
                        <a:cs typeface="Calibri" panose="020F0502020204030204" pitchFamily="34" charset="0"/>
                      </a:endParaRPr>
                    </a:p>
                    <a:p>
                      <a:r>
                        <a:rPr lang="el-GR" sz="1200" dirty="0">
                          <a:latin typeface="Calibri" panose="020F0502020204030204" pitchFamily="34" charset="0"/>
                          <a:cs typeface="Calibri" panose="020F0502020204030204" pitchFamily="34" charset="0"/>
                        </a:rPr>
                        <a:t> 186.000</a:t>
                      </a:r>
                    </a:p>
                  </a:txBody>
                  <a:tcPr/>
                </a:tc>
                <a:tc>
                  <a:txBody>
                    <a:bodyPr/>
                    <a:lstStyle/>
                    <a:p>
                      <a:r>
                        <a:rPr lang="el-GR" sz="1200" dirty="0">
                          <a:latin typeface="Calibri" panose="020F0502020204030204" pitchFamily="34" charset="0"/>
                          <a:cs typeface="Calibri" panose="020F0502020204030204" pitchFamily="34" charset="0"/>
                        </a:rPr>
                        <a:t>Για την μελέτη ωρίμανσης ίδρυσης κόμβου καινοτομίας υδρογόνου</a:t>
                      </a:r>
                    </a:p>
                  </a:txBody>
                  <a:tcPr/>
                </a:tc>
                <a:extLst>
                  <a:ext uri="{0D108BD9-81ED-4DB2-BD59-A6C34878D82A}">
                    <a16:rowId xmlns:a16="http://schemas.microsoft.com/office/drawing/2014/main" val="650250203"/>
                  </a:ext>
                </a:extLst>
              </a:tr>
              <a:tr h="612641">
                <a:tc>
                  <a:txBody>
                    <a:bodyPr/>
                    <a:lstStyle/>
                    <a:p>
                      <a:r>
                        <a:rPr lang="el-GR" sz="1200" dirty="0">
                          <a:latin typeface="Calibri" panose="020F0502020204030204" pitchFamily="34" charset="0"/>
                          <a:cs typeface="Calibri" panose="020F0502020204030204" pitchFamily="34" charset="0"/>
                        </a:rPr>
                        <a:t>7</a:t>
                      </a:r>
                    </a:p>
                  </a:txBody>
                  <a:tcPr/>
                </a:tc>
                <a:tc>
                  <a:txBody>
                    <a:bodyPr/>
                    <a:lstStyle/>
                    <a:p>
                      <a:r>
                        <a:rPr lang="el-GR" sz="1200" dirty="0">
                          <a:latin typeface="Calibri" panose="020F0502020204030204" pitchFamily="34" charset="0"/>
                          <a:cs typeface="Calibri" panose="020F0502020204030204" pitchFamily="34" charset="0"/>
                        </a:rPr>
                        <a:t>Μελέτη – χαρτογράφηση της χλωρίδας και της πανίδας της ΠΔΜ – Ταυτότητα τοπίου ΠΔΜ</a:t>
                      </a:r>
                    </a:p>
                  </a:txBody>
                  <a:tcPr/>
                </a:tc>
                <a:tc>
                  <a:txBody>
                    <a:bodyPr/>
                    <a:lstStyle/>
                    <a:p>
                      <a:pPr algn="ctr"/>
                      <a:r>
                        <a:rPr lang="el-GR" sz="1200" dirty="0">
                          <a:latin typeface="Calibri" panose="020F0502020204030204" pitchFamily="34" charset="0"/>
                          <a:cs typeface="Calibri" panose="020F0502020204030204" pitchFamily="34" charset="0"/>
                        </a:rPr>
                        <a:t>600.000</a:t>
                      </a:r>
                    </a:p>
                  </a:txBody>
                  <a:tcPr/>
                </a:tc>
                <a:tc>
                  <a:txBody>
                    <a:bodyPr/>
                    <a:lstStyle/>
                    <a:p>
                      <a:endParaRPr lang="el-GR" sz="1200" dirty="0">
                        <a:latin typeface="Calibri" panose="020F0502020204030204" pitchFamily="34" charset="0"/>
                        <a:cs typeface="Calibri" panose="020F0502020204030204" pitchFamily="34" charset="0"/>
                      </a:endParaRPr>
                    </a:p>
                  </a:txBody>
                  <a:tcPr/>
                </a:tc>
                <a:tc>
                  <a:txBody>
                    <a:bodyPr/>
                    <a:lstStyle/>
                    <a:p>
                      <a:endParaRPr lang="el-GR" sz="1200" dirty="0">
                        <a:latin typeface="Calibri" panose="020F0502020204030204" pitchFamily="34" charset="0"/>
                        <a:cs typeface="Calibri" panose="020F0502020204030204" pitchFamily="34" charset="0"/>
                      </a:endParaRPr>
                    </a:p>
                  </a:txBody>
                  <a:tcPr/>
                </a:tc>
                <a:tc>
                  <a:txBody>
                    <a:bodyPr/>
                    <a:lstStyle/>
                    <a:p>
                      <a:endParaRPr lang="el-GR"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932359969"/>
                  </a:ext>
                </a:extLst>
              </a:tr>
              <a:tr h="1148701">
                <a:tc>
                  <a:txBody>
                    <a:bodyPr/>
                    <a:lstStyle/>
                    <a:p>
                      <a:r>
                        <a:rPr lang="el-GR" sz="1200" dirty="0">
                          <a:latin typeface="Calibri" panose="020F0502020204030204" pitchFamily="34" charset="0"/>
                          <a:cs typeface="Calibri" panose="020F0502020204030204" pitchFamily="34" charset="0"/>
                        </a:rPr>
                        <a:t>8</a:t>
                      </a:r>
                    </a:p>
                  </a:txBody>
                  <a:tcPr/>
                </a:tc>
                <a:tc>
                  <a:txBody>
                    <a:bodyPr/>
                    <a:lstStyle/>
                    <a:p>
                      <a:r>
                        <a:rPr lang="el-GR" sz="1200" dirty="0">
                          <a:highlight>
                            <a:srgbClr val="FFFF00"/>
                          </a:highlight>
                          <a:latin typeface="Calibri" panose="020F0502020204030204" pitchFamily="34" charset="0"/>
                          <a:cs typeface="Calibri" panose="020F0502020204030204" pitchFamily="34" charset="0"/>
                        </a:rPr>
                        <a:t>Οργάνωση και δημιουργία δυο (2) βοτανικών κήπων με αυτοφυή φαρμακευτικά φυτά, θάμνους και δέντρα στη Δυτική Μακεδονία</a:t>
                      </a:r>
                    </a:p>
                  </a:txBody>
                  <a:tcPr/>
                </a:tc>
                <a:tc>
                  <a:txBody>
                    <a:bodyPr/>
                    <a:lstStyle/>
                    <a:p>
                      <a:pPr algn="ctr"/>
                      <a:endParaRPr lang="el-GR" sz="1200" dirty="0">
                        <a:latin typeface="Calibri" panose="020F0502020204030204" pitchFamily="34" charset="0"/>
                        <a:cs typeface="Calibri" panose="020F0502020204030204" pitchFamily="34" charset="0"/>
                      </a:endParaRPr>
                    </a:p>
                    <a:p>
                      <a:pPr algn="ctr"/>
                      <a:r>
                        <a:rPr lang="el-GR" sz="1200" dirty="0">
                          <a:latin typeface="Calibri" panose="020F0502020204030204" pitchFamily="34" charset="0"/>
                          <a:cs typeface="Calibri" panose="020F0502020204030204" pitchFamily="34" charset="0"/>
                        </a:rPr>
                        <a:t>800.000</a:t>
                      </a:r>
                    </a:p>
                  </a:txBody>
                  <a:tcPr/>
                </a:tc>
                <a:tc>
                  <a:txBody>
                    <a:bodyPr/>
                    <a:lstStyle/>
                    <a:p>
                      <a:pPr marL="285750" indent="-285750" algn="ctr">
                        <a:buFont typeface="Wingdings" panose="05000000000000000000" pitchFamily="2" charset="2"/>
                        <a:buChar char="ü"/>
                      </a:pPr>
                      <a:endParaRPr lang="el-GR" sz="1200" dirty="0">
                        <a:latin typeface="Calibri" panose="020F0502020204030204" pitchFamily="34" charset="0"/>
                        <a:cs typeface="Calibri" panose="020F0502020204030204" pitchFamily="34" charset="0"/>
                      </a:endParaRPr>
                    </a:p>
                    <a:p>
                      <a:pPr marL="285750" indent="-285750" algn="ctr">
                        <a:buFont typeface="Wingdings" panose="05000000000000000000" pitchFamily="2" charset="2"/>
                        <a:buChar char="ü"/>
                      </a:pPr>
                      <a:r>
                        <a:rPr lang="el-GR" sz="1200" dirty="0">
                          <a:latin typeface="Calibri" panose="020F0502020204030204" pitchFamily="34" charset="0"/>
                          <a:cs typeface="Calibri" panose="020F0502020204030204" pitchFamily="34" charset="0"/>
                        </a:rPr>
                        <a:t> </a:t>
                      </a:r>
                    </a:p>
                  </a:txBody>
                  <a:tcPr/>
                </a:tc>
                <a:tc>
                  <a:txBody>
                    <a:bodyPr/>
                    <a:lstStyle/>
                    <a:p>
                      <a:endParaRPr lang="el-GR" sz="1200" dirty="0">
                        <a:latin typeface="Calibri" panose="020F0502020204030204" pitchFamily="34" charset="0"/>
                        <a:cs typeface="Calibri" panose="020F0502020204030204" pitchFamily="34" charset="0"/>
                      </a:endParaRPr>
                    </a:p>
                    <a:p>
                      <a:r>
                        <a:rPr lang="el-GR" sz="1200" dirty="0">
                          <a:latin typeface="Calibri" panose="020F0502020204030204" pitchFamily="34" charset="0"/>
                          <a:cs typeface="Calibri" panose="020F0502020204030204" pitchFamily="34" charset="0"/>
                        </a:rPr>
                        <a:t> 874.400</a:t>
                      </a:r>
                    </a:p>
                  </a:txBody>
                  <a:tcPr/>
                </a:tc>
                <a:tc>
                  <a:txBody>
                    <a:bodyPr/>
                    <a:lstStyle/>
                    <a:p>
                      <a:r>
                        <a:rPr lang="el-GR" sz="1200" dirty="0">
                          <a:latin typeface="Calibri" panose="020F0502020204030204" pitchFamily="34" charset="0"/>
                          <a:cs typeface="Calibri" panose="020F0502020204030204" pitchFamily="34" charset="0"/>
                        </a:rPr>
                        <a:t>74.000€ για το επιχειρηματικό σχέδιο και 800.000€ για την οργάνωση και φύτευση δύο κήπων</a:t>
                      </a:r>
                    </a:p>
                  </a:txBody>
                  <a:tcPr/>
                </a:tc>
                <a:extLst>
                  <a:ext uri="{0D108BD9-81ED-4DB2-BD59-A6C34878D82A}">
                    <a16:rowId xmlns:a16="http://schemas.microsoft.com/office/drawing/2014/main" val="3055438648"/>
                  </a:ext>
                </a:extLst>
              </a:tr>
            </a:tbl>
          </a:graphicData>
        </a:graphic>
      </p:graphicFrame>
      <p:sp>
        <p:nvSpPr>
          <p:cNvPr id="3" name="TextBox 2">
            <a:extLst>
              <a:ext uri="{FF2B5EF4-FFF2-40B4-BE49-F238E27FC236}">
                <a16:creationId xmlns:a16="http://schemas.microsoft.com/office/drawing/2014/main" id="{AEEA700B-B7D3-4CF7-BEF7-58E5064F67A7}"/>
              </a:ext>
            </a:extLst>
          </p:cNvPr>
          <p:cNvSpPr txBox="1"/>
          <p:nvPr/>
        </p:nvSpPr>
        <p:spPr>
          <a:xfrm>
            <a:off x="504201" y="0"/>
            <a:ext cx="2820024" cy="369332"/>
          </a:xfrm>
          <a:prstGeom prst="rect">
            <a:avLst/>
          </a:prstGeom>
          <a:noFill/>
        </p:spPr>
        <p:txBody>
          <a:bodyPr wrap="square" rtlCol="0">
            <a:spAutoFit/>
          </a:bodyPr>
          <a:lstStyle/>
          <a:p>
            <a:r>
              <a:rPr lang="el-GR" sz="1600" dirty="0">
                <a:latin typeface="Calibri" pitchFamily="34" charset="0"/>
                <a:cs typeface="Calibri" panose="020F0502020204030204" pitchFamily="34" charset="0"/>
              </a:rPr>
              <a:t>Συγκεκριμένα</a:t>
            </a:r>
            <a:r>
              <a:rPr lang="el-GR" dirty="0">
                <a:latin typeface="Calibri" pitchFamily="34" charset="0"/>
              </a:rPr>
              <a:t>:</a:t>
            </a:r>
          </a:p>
        </p:txBody>
      </p:sp>
    </p:spTree>
    <p:extLst>
      <p:ext uri="{BB962C8B-B14F-4D97-AF65-F5344CB8AC3E}">
        <p14:creationId xmlns:p14="http://schemas.microsoft.com/office/powerpoint/2010/main" val="3954471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9">
            <a:extLst>
              <a:ext uri="{FF2B5EF4-FFF2-40B4-BE49-F238E27FC236}">
                <a16:creationId xmlns:a16="http://schemas.microsoft.com/office/drawing/2014/main" id="{6717272D-8501-4A25-B1B3-73E79D51C25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
            <a:ext cx="1390650" cy="1060584"/>
          </a:xfrm>
          <a:prstGeom prst="rect">
            <a:avLst/>
          </a:prstGeom>
        </p:spPr>
      </p:pic>
      <p:sp>
        <p:nvSpPr>
          <p:cNvPr id="3" name="TextBox 2">
            <a:extLst>
              <a:ext uri="{FF2B5EF4-FFF2-40B4-BE49-F238E27FC236}">
                <a16:creationId xmlns:a16="http://schemas.microsoft.com/office/drawing/2014/main" id="{7930A0D4-FC90-4B4E-A553-B999468C20FB}"/>
              </a:ext>
            </a:extLst>
          </p:cNvPr>
          <p:cNvSpPr txBox="1"/>
          <p:nvPr/>
        </p:nvSpPr>
        <p:spPr>
          <a:xfrm>
            <a:off x="1495425" y="11794"/>
            <a:ext cx="68199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l-GR" sz="2000" b="0" i="0" u="none" strike="noStrike" kern="1200" cap="none" spc="0" normalizeH="0" baseline="0" dirty="0">
                <a:ln>
                  <a:noFill/>
                </a:ln>
                <a:solidFill>
                  <a:schemeClr val="tx2">
                    <a:lumMod val="50000"/>
                  </a:schemeClr>
                </a:solidFill>
                <a:effectLst/>
                <a:uLnTx/>
                <a:uFillTx/>
                <a:latin typeface="Calibri" panose="020F0502020204030204" pitchFamily="34" charset="0"/>
                <a:ea typeface="+mj-ea"/>
                <a:cs typeface="Calibri" panose="020F0502020204030204" pitchFamily="34" charset="0"/>
              </a:rPr>
              <a:t>Εγκρίθηκαν  προγράμματα του ΟΑΕΔ </a:t>
            </a:r>
            <a:r>
              <a:rPr lang="el-GR" sz="2000" dirty="0">
                <a:solidFill>
                  <a:schemeClr val="tx2">
                    <a:lumMod val="50000"/>
                  </a:schemeClr>
                </a:solidFill>
                <a:latin typeface="Calibri" panose="020F0502020204030204" pitchFamily="34" charset="0"/>
                <a:ea typeface="+mj-ea"/>
                <a:cs typeface="Calibri" panose="020F0502020204030204" pitchFamily="34" charset="0"/>
              </a:rPr>
              <a:t>για την </a:t>
            </a:r>
            <a:r>
              <a:rPr kumimoji="0" lang="el-GR" sz="2000" b="0" i="0" u="none" strike="noStrike" kern="1200" cap="none" spc="0" normalizeH="0" baseline="0" dirty="0">
                <a:ln>
                  <a:noFill/>
                </a:ln>
                <a:solidFill>
                  <a:schemeClr val="tx2">
                    <a:lumMod val="50000"/>
                  </a:schemeClr>
                </a:solidFill>
                <a:effectLst/>
                <a:uLnTx/>
                <a:uFillTx/>
                <a:latin typeface="Calibri" panose="020F0502020204030204" pitchFamily="34" charset="0"/>
                <a:ea typeface="+mj-ea"/>
                <a:cs typeface="Calibri" panose="020F0502020204030204" pitchFamily="34" charset="0"/>
              </a:rPr>
              <a:t>στήριξη της απασχόλησης στις </a:t>
            </a:r>
            <a:r>
              <a:rPr kumimoji="0" lang="el-GR" sz="2000" b="0" i="0" u="none" strike="noStrike" kern="1200" cap="none" spc="0" normalizeH="0" baseline="0" dirty="0" err="1">
                <a:ln>
                  <a:noFill/>
                </a:ln>
                <a:solidFill>
                  <a:schemeClr val="tx2">
                    <a:lumMod val="50000"/>
                  </a:schemeClr>
                </a:solidFill>
                <a:effectLst/>
                <a:uLnTx/>
                <a:uFillTx/>
                <a:latin typeface="Calibri" panose="020F0502020204030204" pitchFamily="34" charset="0"/>
                <a:ea typeface="+mj-ea"/>
                <a:cs typeface="Calibri" panose="020F0502020204030204" pitchFamily="34" charset="0"/>
              </a:rPr>
              <a:t>λιγνιτικές</a:t>
            </a:r>
            <a:r>
              <a:rPr kumimoji="0" lang="el-GR" sz="2000" b="0" i="0" u="none" strike="noStrike" kern="1200" cap="none" spc="0" normalizeH="0" baseline="0" dirty="0">
                <a:ln>
                  <a:noFill/>
                </a:ln>
                <a:solidFill>
                  <a:schemeClr val="tx2">
                    <a:lumMod val="50000"/>
                  </a:schemeClr>
                </a:solidFill>
                <a:effectLst/>
                <a:uLnTx/>
                <a:uFillTx/>
                <a:latin typeface="Calibri" panose="020F0502020204030204" pitchFamily="34" charset="0"/>
                <a:ea typeface="+mj-ea"/>
                <a:cs typeface="Calibri" panose="020F0502020204030204" pitchFamily="34" charset="0"/>
              </a:rPr>
              <a:t> περιοχές από πόρους του ΕΣΠΑ</a:t>
            </a:r>
            <a:endParaRPr kumimoji="0" lang="el-GR" sz="2000" b="0" i="0" u="sng" strike="noStrike" kern="1200" cap="none" spc="0" normalizeH="0" baseline="0" noProof="0" dirty="0">
              <a:ln>
                <a:noFill/>
              </a:ln>
              <a:solidFill>
                <a:schemeClr val="tx2">
                  <a:lumMod val="50000"/>
                </a:schemeClr>
              </a:solidFill>
              <a:effectLst/>
              <a:uLnTx/>
              <a:uFillTx/>
              <a:latin typeface="Calibri" panose="020F0502020204030204" pitchFamily="34" charset="0"/>
              <a:ea typeface="+mj-ea"/>
              <a:cs typeface="Calibri" panose="020F0502020204030204" pitchFamily="34" charset="0"/>
            </a:endParaRPr>
          </a:p>
        </p:txBody>
      </p:sp>
      <p:sp>
        <p:nvSpPr>
          <p:cNvPr id="4" name="3 - TextBox">
            <a:extLst>
              <a:ext uri="{FF2B5EF4-FFF2-40B4-BE49-F238E27FC236}">
                <a16:creationId xmlns:a16="http://schemas.microsoft.com/office/drawing/2014/main" id="{7B6C4B5C-F93E-4A83-B424-20940B6C0BD4}"/>
              </a:ext>
            </a:extLst>
          </p:cNvPr>
          <p:cNvSpPr txBox="1"/>
          <p:nvPr/>
        </p:nvSpPr>
        <p:spPr>
          <a:xfrm>
            <a:off x="1495425" y="782762"/>
            <a:ext cx="3032448" cy="923330"/>
          </a:xfrm>
          <a:prstGeom prst="rect">
            <a:avLst/>
          </a:prstGeom>
          <a:solidFill>
            <a:schemeClr val="bg1">
              <a:lumMod val="75000"/>
            </a:schemeClr>
          </a:solidFill>
        </p:spPr>
        <p:txBody>
          <a:bodyPr wrap="square" rtlCol="0">
            <a:spAutoFit/>
          </a:bodyPr>
          <a:lstStyle/>
          <a:p>
            <a:pPr algn="ctr"/>
            <a:r>
              <a:rPr lang="el-GR" b="1" dirty="0">
                <a:latin typeface="Calibri" panose="020F0502020204030204" pitchFamily="34" charset="0"/>
                <a:cs typeface="Calibri" panose="020F0502020204030204" pitchFamily="34" charset="0"/>
              </a:rPr>
              <a:t> Ειδικό πρόγραμμα επιχορήγησης επιχειρήσεων για την απασχόληση </a:t>
            </a:r>
            <a:endParaRPr lang="el-GR" b="1" dirty="0"/>
          </a:p>
        </p:txBody>
      </p:sp>
      <p:sp>
        <p:nvSpPr>
          <p:cNvPr id="5" name="4 - TextBox">
            <a:extLst>
              <a:ext uri="{FF2B5EF4-FFF2-40B4-BE49-F238E27FC236}">
                <a16:creationId xmlns:a16="http://schemas.microsoft.com/office/drawing/2014/main" id="{6033A0A6-06FE-42DB-B0DF-C5D1BDF37C04}"/>
              </a:ext>
            </a:extLst>
          </p:cNvPr>
          <p:cNvSpPr txBox="1"/>
          <p:nvPr/>
        </p:nvSpPr>
        <p:spPr>
          <a:xfrm>
            <a:off x="1495425" y="1706092"/>
            <a:ext cx="3032448" cy="2062103"/>
          </a:xfrm>
          <a:prstGeom prst="rect">
            <a:avLst/>
          </a:prstGeom>
          <a:solidFill>
            <a:schemeClr val="accent2">
              <a:lumMod val="20000"/>
              <a:lumOff val="80000"/>
            </a:schemeClr>
          </a:solidFill>
        </p:spPr>
        <p:txBody>
          <a:bodyPr wrap="square" rtlCol="0">
            <a:spAutoFit/>
          </a:bodyPr>
          <a:lstStyle/>
          <a:p>
            <a:pPr>
              <a:buFont typeface="Arial" pitchFamily="34" charset="0"/>
              <a:buChar char="•"/>
            </a:pPr>
            <a:r>
              <a:rPr lang="el-GR" sz="1600" dirty="0">
                <a:solidFill>
                  <a:schemeClr val="tx2">
                    <a:lumMod val="10000"/>
                  </a:schemeClr>
                </a:solidFill>
              </a:rPr>
              <a:t> </a:t>
            </a:r>
            <a:r>
              <a:rPr lang="el-GR" sz="1400" b="1" dirty="0">
                <a:solidFill>
                  <a:schemeClr val="tx2">
                    <a:lumMod val="10000"/>
                  </a:schemeClr>
                </a:solidFill>
              </a:rPr>
              <a:t>3400</a:t>
            </a:r>
            <a:r>
              <a:rPr lang="el-GR" sz="1400" dirty="0">
                <a:solidFill>
                  <a:schemeClr val="tx2">
                    <a:lumMod val="10000"/>
                  </a:schemeClr>
                </a:solidFill>
              </a:rPr>
              <a:t> άνεργοι</a:t>
            </a:r>
          </a:p>
          <a:p>
            <a:pPr marL="93663" indent="-93663">
              <a:buFont typeface="Arial" pitchFamily="34" charset="0"/>
              <a:buChar char="•"/>
            </a:pPr>
            <a:r>
              <a:rPr lang="el-GR" sz="1400" dirty="0">
                <a:solidFill>
                  <a:schemeClr val="tx2">
                    <a:lumMod val="10000"/>
                  </a:schemeClr>
                </a:solidFill>
                <a:latin typeface="Calibri" panose="020F0502020204030204" pitchFamily="34" charset="0"/>
                <a:cs typeface="Calibri" panose="020F0502020204030204" pitchFamily="34" charset="0"/>
              </a:rPr>
              <a:t> πρώην εργαζόμενοι στις επιχειρήσεις που επλήγησαν λόγω της απολιγνιτοποίησης στις Περιφέρειες της Δυτικής Μακεδονίας και της Πελοποννήσου</a:t>
            </a:r>
          </a:p>
          <a:p>
            <a:pPr>
              <a:buFont typeface="Arial" pitchFamily="34" charset="0"/>
              <a:buChar char="•"/>
            </a:pPr>
            <a:r>
              <a:rPr lang="el-GR" sz="1400" b="1" dirty="0">
                <a:solidFill>
                  <a:schemeClr val="tx2">
                    <a:lumMod val="10000"/>
                  </a:schemeClr>
                </a:solidFill>
                <a:latin typeface="Calibri" panose="020F0502020204030204" pitchFamily="34" charset="0"/>
                <a:cs typeface="Calibri" panose="020F0502020204030204" pitchFamily="34" charset="0"/>
              </a:rPr>
              <a:t> π/υ</a:t>
            </a:r>
            <a:r>
              <a:rPr lang="en-US" sz="1400" b="1" dirty="0">
                <a:solidFill>
                  <a:schemeClr val="tx2">
                    <a:lumMod val="10000"/>
                  </a:schemeClr>
                </a:solidFill>
                <a:latin typeface="Calibri" panose="020F0502020204030204" pitchFamily="34" charset="0"/>
                <a:cs typeface="Calibri" panose="020F0502020204030204" pitchFamily="34" charset="0"/>
              </a:rPr>
              <a:t> 48.000.000</a:t>
            </a:r>
            <a:r>
              <a:rPr lang="el-GR" sz="1400" b="1" dirty="0">
                <a:solidFill>
                  <a:schemeClr val="tx2">
                    <a:lumMod val="10000"/>
                  </a:schemeClr>
                </a:solidFill>
                <a:latin typeface="Calibri" panose="020F0502020204030204" pitchFamily="34" charset="0"/>
                <a:cs typeface="Calibri" panose="020F0502020204030204" pitchFamily="34" charset="0"/>
              </a:rPr>
              <a:t> €</a:t>
            </a:r>
          </a:p>
          <a:p>
            <a:pPr marL="93663" indent="-93663">
              <a:buFont typeface="Arial" pitchFamily="34" charset="0"/>
              <a:buChar char="•"/>
            </a:pPr>
            <a:r>
              <a:rPr lang="el-GR" sz="1400" dirty="0">
                <a:solidFill>
                  <a:schemeClr val="tx2">
                    <a:lumMod val="10000"/>
                  </a:schemeClr>
                </a:solidFill>
                <a:latin typeface="Calibri" panose="020F0502020204030204" pitchFamily="34" charset="0"/>
                <a:cs typeface="Calibri" panose="020F0502020204030204" pitchFamily="34" charset="0"/>
              </a:rPr>
              <a:t> Ανοιχτό για υποβολή αιτήσεων από 19-11-2021 έως </a:t>
            </a:r>
            <a:r>
              <a:rPr lang="el-GR" sz="1400" b="1" dirty="0">
                <a:solidFill>
                  <a:schemeClr val="tx2">
                    <a:lumMod val="10000"/>
                  </a:schemeClr>
                </a:solidFill>
                <a:latin typeface="Calibri" panose="020F0502020204030204" pitchFamily="34" charset="0"/>
                <a:cs typeface="Calibri" panose="020F0502020204030204" pitchFamily="34" charset="0"/>
              </a:rPr>
              <a:t>28-12-2022</a:t>
            </a:r>
          </a:p>
        </p:txBody>
      </p:sp>
      <p:sp>
        <p:nvSpPr>
          <p:cNvPr id="6" name="5 - TextBox">
            <a:extLst>
              <a:ext uri="{FF2B5EF4-FFF2-40B4-BE49-F238E27FC236}">
                <a16:creationId xmlns:a16="http://schemas.microsoft.com/office/drawing/2014/main" id="{8728D615-C783-40A0-93E8-D5BEF6218C29}"/>
              </a:ext>
            </a:extLst>
          </p:cNvPr>
          <p:cNvSpPr txBox="1"/>
          <p:nvPr/>
        </p:nvSpPr>
        <p:spPr>
          <a:xfrm>
            <a:off x="5847573" y="1706092"/>
            <a:ext cx="3032448" cy="2092881"/>
          </a:xfrm>
          <a:prstGeom prst="rect">
            <a:avLst/>
          </a:prstGeom>
          <a:solidFill>
            <a:schemeClr val="accent2">
              <a:lumMod val="20000"/>
              <a:lumOff val="80000"/>
            </a:schemeClr>
          </a:solidFill>
        </p:spPr>
        <p:txBody>
          <a:bodyPr wrap="square" rtlCol="0">
            <a:spAutoFit/>
          </a:bodyPr>
          <a:lstStyle/>
          <a:p>
            <a:pPr>
              <a:buFont typeface="Arial" pitchFamily="34" charset="0"/>
              <a:buChar char="•"/>
            </a:pPr>
            <a:r>
              <a:rPr lang="el-GR" sz="1600" dirty="0">
                <a:solidFill>
                  <a:schemeClr val="tx2">
                    <a:lumMod val="10000"/>
                  </a:schemeClr>
                </a:solidFill>
              </a:rPr>
              <a:t> </a:t>
            </a:r>
            <a:r>
              <a:rPr lang="el-GR" sz="1400" dirty="0">
                <a:solidFill>
                  <a:schemeClr val="tx2">
                    <a:lumMod val="10000"/>
                  </a:schemeClr>
                </a:solidFill>
              </a:rPr>
              <a:t>2000 άνεργοι</a:t>
            </a:r>
          </a:p>
          <a:p>
            <a:pPr marL="93663" indent="-93663">
              <a:buFont typeface="Arial" pitchFamily="34" charset="0"/>
              <a:buChar char="•"/>
            </a:pPr>
            <a:r>
              <a:rPr lang="el-GR" sz="1400" dirty="0">
                <a:solidFill>
                  <a:schemeClr val="tx2">
                    <a:lumMod val="10000"/>
                  </a:schemeClr>
                </a:solidFill>
                <a:cs typeface="Calibri" panose="020F0502020204030204" pitchFamily="34" charset="0"/>
              </a:rPr>
              <a:t> </a:t>
            </a:r>
            <a:r>
              <a:rPr lang="el-GR" sz="1400" dirty="0">
                <a:solidFill>
                  <a:schemeClr val="tx2">
                    <a:lumMod val="10000"/>
                  </a:schemeClr>
                </a:solidFill>
                <a:latin typeface="Calibri" panose="020F0502020204030204" pitchFamily="34" charset="0"/>
                <a:cs typeface="Calibri" panose="020F0502020204030204" pitchFamily="34" charset="0"/>
              </a:rPr>
              <a:t>ηλικίας 18-29 ετών</a:t>
            </a:r>
          </a:p>
          <a:p>
            <a:pPr marL="93663" indent="-93663">
              <a:buFont typeface="Arial" pitchFamily="34" charset="0"/>
              <a:buChar char="•"/>
            </a:pPr>
            <a:r>
              <a:rPr lang="el-GR" sz="1400" dirty="0">
                <a:solidFill>
                  <a:schemeClr val="tx2">
                    <a:lumMod val="10000"/>
                  </a:schemeClr>
                </a:solidFill>
                <a:latin typeface="Calibri" panose="020F0502020204030204" pitchFamily="34" charset="0"/>
                <a:cs typeface="Calibri" panose="020F0502020204030204" pitchFamily="34" charset="0"/>
              </a:rPr>
              <a:t>Περιφέρεια  Δυτικής Μακεδονίας </a:t>
            </a:r>
            <a:r>
              <a:rPr lang="el-GR" sz="1400" b="1" dirty="0">
                <a:solidFill>
                  <a:schemeClr val="tx2">
                    <a:lumMod val="10000"/>
                  </a:schemeClr>
                </a:solidFill>
                <a:latin typeface="Calibri" panose="020F0502020204030204" pitchFamily="34" charset="0"/>
                <a:cs typeface="Calibri" panose="020F0502020204030204" pitchFamily="34" charset="0"/>
              </a:rPr>
              <a:t>1.450 θέσεις</a:t>
            </a:r>
            <a:endParaRPr lang="el-GR" sz="1400" dirty="0">
              <a:solidFill>
                <a:schemeClr val="tx2">
                  <a:lumMod val="10000"/>
                </a:schemeClr>
              </a:solidFill>
              <a:cs typeface="Calibri" panose="020F0502020204030204" pitchFamily="34" charset="0"/>
            </a:endParaRPr>
          </a:p>
          <a:p>
            <a:pPr>
              <a:buFont typeface="Arial" pitchFamily="34" charset="0"/>
              <a:buChar char="•"/>
            </a:pPr>
            <a:r>
              <a:rPr lang="el-GR" sz="1400" b="1" dirty="0">
                <a:solidFill>
                  <a:schemeClr val="tx2">
                    <a:lumMod val="10000"/>
                  </a:schemeClr>
                </a:solidFill>
                <a:cs typeface="Calibri" panose="020F0502020204030204" pitchFamily="34" charset="0"/>
              </a:rPr>
              <a:t> π/υ</a:t>
            </a:r>
            <a:r>
              <a:rPr lang="en-US" sz="1400" b="1" dirty="0">
                <a:solidFill>
                  <a:schemeClr val="tx2">
                    <a:lumMod val="10000"/>
                  </a:schemeClr>
                </a:solidFill>
                <a:cs typeface="Calibri" panose="020F0502020204030204" pitchFamily="34" charset="0"/>
              </a:rPr>
              <a:t> </a:t>
            </a:r>
            <a:r>
              <a:rPr lang="el-GR" sz="1400" b="1" dirty="0">
                <a:solidFill>
                  <a:schemeClr val="tx2">
                    <a:lumMod val="10000"/>
                  </a:schemeClr>
                </a:solidFill>
                <a:latin typeface="Calibri" panose="020F0502020204030204" pitchFamily="34" charset="0"/>
                <a:cs typeface="Calibri" panose="020F0502020204030204" pitchFamily="34" charset="0"/>
              </a:rPr>
              <a:t>14</a:t>
            </a:r>
            <a:r>
              <a:rPr lang="en-US" sz="1400" b="1" dirty="0">
                <a:solidFill>
                  <a:schemeClr val="tx2">
                    <a:lumMod val="10000"/>
                  </a:schemeClr>
                </a:solidFill>
                <a:latin typeface="Calibri" panose="020F0502020204030204" pitchFamily="34" charset="0"/>
                <a:cs typeface="Calibri" panose="020F0502020204030204" pitchFamily="34" charset="0"/>
              </a:rPr>
              <a:t>.000.000</a:t>
            </a:r>
            <a:r>
              <a:rPr lang="el-GR" sz="1400" b="1" dirty="0">
                <a:solidFill>
                  <a:schemeClr val="tx2">
                    <a:lumMod val="10000"/>
                  </a:schemeClr>
                </a:solidFill>
                <a:latin typeface="Calibri" panose="020F0502020204030204" pitchFamily="34" charset="0"/>
                <a:cs typeface="Calibri" panose="020F0502020204030204" pitchFamily="34" charset="0"/>
              </a:rPr>
              <a:t> € </a:t>
            </a:r>
            <a:endParaRPr lang="el-GR" sz="1400" b="1" dirty="0">
              <a:solidFill>
                <a:schemeClr val="tx2">
                  <a:lumMod val="10000"/>
                </a:schemeClr>
              </a:solidFill>
              <a:cs typeface="Calibri" panose="020F0502020204030204" pitchFamily="34" charset="0"/>
            </a:endParaRPr>
          </a:p>
          <a:p>
            <a:pPr marL="93663" indent="-93663">
              <a:buFont typeface="Arial" pitchFamily="34" charset="0"/>
              <a:buChar char="•"/>
            </a:pPr>
            <a:r>
              <a:rPr lang="el-GR" sz="1400" dirty="0">
                <a:solidFill>
                  <a:schemeClr val="tx2">
                    <a:lumMod val="10000"/>
                  </a:schemeClr>
                </a:solidFill>
                <a:cs typeface="Calibri" panose="020F0502020204030204" pitchFamily="34" charset="0"/>
              </a:rPr>
              <a:t> </a:t>
            </a:r>
            <a:r>
              <a:rPr lang="el-GR" sz="1400" dirty="0">
                <a:solidFill>
                  <a:schemeClr val="tx2">
                    <a:lumMod val="10000"/>
                  </a:schemeClr>
                </a:solidFill>
                <a:latin typeface="Calibri" panose="020F0502020204030204" pitchFamily="34" charset="0"/>
                <a:cs typeface="Calibri" panose="020F0502020204030204" pitchFamily="34" charset="0"/>
              </a:rPr>
              <a:t>Ανοιχτό για αιτήσεις από 22-11-2021 μέχρι την κάλυψη των θέσεων</a:t>
            </a:r>
          </a:p>
          <a:p>
            <a:pPr marL="93663" indent="-93663">
              <a:buFont typeface="Arial" pitchFamily="34" charset="0"/>
              <a:buChar char="•"/>
            </a:pPr>
            <a:endParaRPr lang="el-GR" sz="1400" b="1" dirty="0">
              <a:solidFill>
                <a:schemeClr val="tx2">
                  <a:lumMod val="10000"/>
                </a:schemeClr>
              </a:solidFill>
              <a:latin typeface="Calibri" panose="020F0502020204030204" pitchFamily="34" charset="0"/>
              <a:cs typeface="Calibri" panose="020F0502020204030204" pitchFamily="34" charset="0"/>
            </a:endParaRPr>
          </a:p>
          <a:p>
            <a:pPr marL="93663" indent="-93663">
              <a:buFont typeface="Arial" pitchFamily="34" charset="0"/>
              <a:buChar char="•"/>
            </a:pPr>
            <a:endParaRPr lang="el-GR" sz="1600" b="1" dirty="0">
              <a:solidFill>
                <a:schemeClr val="tx2">
                  <a:lumMod val="10000"/>
                </a:schemeClr>
              </a:solidFill>
              <a:latin typeface="Calibri" panose="020F0502020204030204" pitchFamily="34" charset="0"/>
              <a:cs typeface="Calibri" panose="020F0502020204030204" pitchFamily="34" charset="0"/>
            </a:endParaRPr>
          </a:p>
        </p:txBody>
      </p:sp>
      <p:sp>
        <p:nvSpPr>
          <p:cNvPr id="7" name="6 - TextBox">
            <a:extLst>
              <a:ext uri="{FF2B5EF4-FFF2-40B4-BE49-F238E27FC236}">
                <a16:creationId xmlns:a16="http://schemas.microsoft.com/office/drawing/2014/main" id="{F2498752-751E-4869-8AC3-1CEC500CF450}"/>
              </a:ext>
            </a:extLst>
          </p:cNvPr>
          <p:cNvSpPr txBox="1"/>
          <p:nvPr/>
        </p:nvSpPr>
        <p:spPr>
          <a:xfrm>
            <a:off x="5847573" y="782762"/>
            <a:ext cx="3032448" cy="923330"/>
          </a:xfrm>
          <a:prstGeom prst="rect">
            <a:avLst/>
          </a:prstGeom>
          <a:solidFill>
            <a:schemeClr val="bg1">
              <a:lumMod val="75000"/>
            </a:schemeClr>
          </a:solidFill>
        </p:spPr>
        <p:txBody>
          <a:bodyPr wrap="square" rtlCol="0">
            <a:spAutoFit/>
          </a:bodyPr>
          <a:lstStyle/>
          <a:p>
            <a:pPr algn="ctr"/>
            <a:r>
              <a:rPr lang="el-GR" b="1"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Ειδικό Πρόγραμμα προεργασίας</a:t>
            </a:r>
          </a:p>
          <a:p>
            <a:pPr algn="ctr"/>
            <a:endParaRPr lang="el-GR" b="1" dirty="0"/>
          </a:p>
        </p:txBody>
      </p:sp>
      <p:sp>
        <p:nvSpPr>
          <p:cNvPr id="8" name="8 - TextBox">
            <a:extLst>
              <a:ext uri="{FF2B5EF4-FFF2-40B4-BE49-F238E27FC236}">
                <a16:creationId xmlns:a16="http://schemas.microsoft.com/office/drawing/2014/main" id="{19E8A78F-C288-4F8D-94EC-250489AB33A3}"/>
              </a:ext>
            </a:extLst>
          </p:cNvPr>
          <p:cNvSpPr txBox="1"/>
          <p:nvPr/>
        </p:nvSpPr>
        <p:spPr>
          <a:xfrm>
            <a:off x="7010400" y="4785385"/>
            <a:ext cx="3032448" cy="2062103"/>
          </a:xfrm>
          <a:prstGeom prst="rect">
            <a:avLst/>
          </a:prstGeom>
          <a:solidFill>
            <a:schemeClr val="accent2">
              <a:lumMod val="20000"/>
              <a:lumOff val="80000"/>
            </a:schemeClr>
          </a:solidFill>
        </p:spPr>
        <p:txBody>
          <a:bodyPr wrap="square" rtlCol="0">
            <a:spAutoFit/>
          </a:bodyPr>
          <a:lstStyle/>
          <a:p>
            <a:pPr marL="93663" indent="-93663">
              <a:buFont typeface="Arial" pitchFamily="34" charset="0"/>
              <a:buChar char="•"/>
            </a:pPr>
            <a:r>
              <a:rPr lang="el-GR" sz="1600" dirty="0">
                <a:solidFill>
                  <a:schemeClr val="tx2">
                    <a:lumMod val="10000"/>
                  </a:schemeClr>
                </a:solidFill>
              </a:rPr>
              <a:t> </a:t>
            </a:r>
            <a:r>
              <a:rPr lang="el-GR" sz="1400" b="1" dirty="0">
                <a:solidFill>
                  <a:schemeClr val="tx2">
                    <a:lumMod val="10000"/>
                  </a:schemeClr>
                </a:solidFill>
              </a:rPr>
              <a:t>200</a:t>
            </a:r>
            <a:r>
              <a:rPr lang="el-GR" sz="1400" dirty="0">
                <a:solidFill>
                  <a:schemeClr val="tx2">
                    <a:lumMod val="10000"/>
                  </a:schemeClr>
                </a:solidFill>
              </a:rPr>
              <a:t> θέσεις</a:t>
            </a:r>
          </a:p>
          <a:p>
            <a:pPr marL="93663" indent="-93663">
              <a:buFont typeface="Arial" pitchFamily="34" charset="0"/>
              <a:buChar char="•"/>
            </a:pPr>
            <a:r>
              <a:rPr lang="el-GR" sz="1400" dirty="0">
                <a:solidFill>
                  <a:schemeClr val="tx2">
                    <a:lumMod val="10000"/>
                  </a:schemeClr>
                </a:solidFill>
                <a:latin typeface="Calibri" panose="020F0502020204030204" pitchFamily="34" charset="0"/>
                <a:cs typeface="Calibri" panose="020F0502020204030204" pitchFamily="34" charset="0"/>
              </a:rPr>
              <a:t>επιχορήγηση τοπικών επιχειρήσεων για την πρόσληψη ανέργων από την ευρύτερη περιοχή</a:t>
            </a:r>
            <a:endParaRPr lang="el-GR" sz="1400" dirty="0">
              <a:solidFill>
                <a:schemeClr val="tx2">
                  <a:lumMod val="10000"/>
                </a:schemeClr>
              </a:solidFill>
            </a:endParaRPr>
          </a:p>
          <a:p>
            <a:pPr marL="93663" indent="-93663">
              <a:buFont typeface="Arial" pitchFamily="34" charset="0"/>
              <a:buChar char="•"/>
            </a:pPr>
            <a:r>
              <a:rPr lang="el-GR" sz="1400" dirty="0">
                <a:solidFill>
                  <a:schemeClr val="tx2">
                    <a:lumMod val="10000"/>
                  </a:schemeClr>
                </a:solidFill>
                <a:latin typeface="Calibri" panose="020F0502020204030204" pitchFamily="34" charset="0"/>
                <a:cs typeface="Calibri" panose="020F0502020204030204" pitchFamily="34" charset="0"/>
              </a:rPr>
              <a:t> κάλυψη εξόδων μετεγκατάστασής και διαμονής τους</a:t>
            </a:r>
          </a:p>
          <a:p>
            <a:pPr marL="93663" indent="-93663">
              <a:buFont typeface="Arial" pitchFamily="34" charset="0"/>
              <a:buChar char="•"/>
            </a:pPr>
            <a:r>
              <a:rPr lang="el-GR" sz="1400" b="1" dirty="0">
                <a:solidFill>
                  <a:schemeClr val="tx2">
                    <a:lumMod val="10000"/>
                  </a:schemeClr>
                </a:solidFill>
                <a:latin typeface="Calibri" panose="020F0502020204030204" pitchFamily="34" charset="0"/>
                <a:cs typeface="Calibri" panose="020F0502020204030204" pitchFamily="34" charset="0"/>
              </a:rPr>
              <a:t>π/υ 2.300.000 €</a:t>
            </a:r>
          </a:p>
          <a:p>
            <a:pPr marL="93663" indent="-93663">
              <a:buFont typeface="Arial" pitchFamily="34" charset="0"/>
              <a:buChar char="•"/>
            </a:pPr>
            <a:r>
              <a:rPr lang="el-GR" sz="1400" dirty="0">
                <a:solidFill>
                  <a:schemeClr val="tx2">
                    <a:lumMod val="10000"/>
                  </a:schemeClr>
                </a:solidFill>
                <a:latin typeface="Calibri" panose="020F0502020204030204" pitchFamily="34" charset="0"/>
                <a:cs typeface="Calibri" panose="020F0502020204030204" pitchFamily="34" charset="0"/>
              </a:rPr>
              <a:t> Αναμένεται</a:t>
            </a:r>
          </a:p>
          <a:p>
            <a:pPr marL="93663" indent="-93663">
              <a:buFont typeface="Arial" pitchFamily="34" charset="0"/>
              <a:buChar char="•"/>
            </a:pPr>
            <a:endParaRPr lang="el-GR" sz="1400" b="1" dirty="0">
              <a:solidFill>
                <a:schemeClr val="tx2">
                  <a:lumMod val="10000"/>
                </a:schemeClr>
              </a:solidFill>
              <a:latin typeface="Calibri" panose="020F0502020204030204" pitchFamily="34" charset="0"/>
              <a:cs typeface="Calibri" panose="020F0502020204030204" pitchFamily="34" charset="0"/>
            </a:endParaRPr>
          </a:p>
        </p:txBody>
      </p:sp>
      <p:sp>
        <p:nvSpPr>
          <p:cNvPr id="9" name="9 - TextBox">
            <a:extLst>
              <a:ext uri="{FF2B5EF4-FFF2-40B4-BE49-F238E27FC236}">
                <a16:creationId xmlns:a16="http://schemas.microsoft.com/office/drawing/2014/main" id="{15A1E543-52D9-4499-9993-89CA5CB852D8}"/>
              </a:ext>
            </a:extLst>
          </p:cNvPr>
          <p:cNvSpPr txBox="1"/>
          <p:nvPr/>
        </p:nvSpPr>
        <p:spPr>
          <a:xfrm>
            <a:off x="484998" y="4795823"/>
            <a:ext cx="3032448" cy="2062103"/>
          </a:xfrm>
          <a:prstGeom prst="rect">
            <a:avLst/>
          </a:prstGeom>
          <a:solidFill>
            <a:schemeClr val="accent2">
              <a:lumMod val="20000"/>
              <a:lumOff val="80000"/>
            </a:schemeClr>
          </a:solidFill>
        </p:spPr>
        <p:txBody>
          <a:bodyPr wrap="square" rtlCol="0">
            <a:spAutoFit/>
          </a:bodyPr>
          <a:lstStyle/>
          <a:p>
            <a:pPr marL="93663" indent="-93663">
              <a:buFont typeface="Arial" pitchFamily="34" charset="0"/>
              <a:buChar char="•"/>
            </a:pPr>
            <a:r>
              <a:rPr lang="el-GR" sz="1600" dirty="0">
                <a:solidFill>
                  <a:schemeClr val="tx2">
                    <a:lumMod val="10000"/>
                  </a:schemeClr>
                </a:solidFill>
                <a:latin typeface="Calibri" panose="020F0502020204030204" pitchFamily="34" charset="0"/>
                <a:cs typeface="Calibri" panose="020F0502020204030204" pitchFamily="34" charset="0"/>
              </a:rPr>
              <a:t> </a:t>
            </a:r>
            <a:r>
              <a:rPr lang="el-GR" sz="1400" b="1" dirty="0">
                <a:solidFill>
                  <a:schemeClr val="tx2">
                    <a:lumMod val="10000"/>
                  </a:schemeClr>
                </a:solidFill>
                <a:latin typeface="Calibri" panose="020F0502020204030204" pitchFamily="34" charset="0"/>
                <a:cs typeface="Calibri" panose="020F0502020204030204" pitchFamily="34" charset="0"/>
              </a:rPr>
              <a:t>3000</a:t>
            </a:r>
            <a:r>
              <a:rPr lang="el-GR" sz="1400" dirty="0">
                <a:solidFill>
                  <a:schemeClr val="tx2">
                    <a:lumMod val="10000"/>
                  </a:schemeClr>
                </a:solidFill>
                <a:latin typeface="Calibri" panose="020F0502020204030204" pitchFamily="34" charset="0"/>
                <a:cs typeface="Calibri" panose="020F0502020204030204" pitchFamily="34" charset="0"/>
              </a:rPr>
              <a:t> άνεργοι εκ των οποίων </a:t>
            </a:r>
            <a:r>
              <a:rPr lang="el-GR" sz="1400" b="1" dirty="0">
                <a:solidFill>
                  <a:schemeClr val="tx2">
                    <a:lumMod val="10000"/>
                  </a:schemeClr>
                </a:solidFill>
                <a:latin typeface="Calibri" panose="020F0502020204030204" pitchFamily="34" charset="0"/>
                <a:cs typeface="Calibri" panose="020F0502020204030204" pitchFamily="34" charset="0"/>
              </a:rPr>
              <a:t>2000 </a:t>
            </a:r>
            <a:r>
              <a:rPr lang="el-GR" sz="1400" dirty="0">
                <a:solidFill>
                  <a:schemeClr val="tx2">
                    <a:lumMod val="10000"/>
                  </a:schemeClr>
                </a:solidFill>
                <a:latin typeface="Calibri" panose="020F0502020204030204" pitchFamily="34" charset="0"/>
                <a:cs typeface="Calibri" panose="020F0502020204030204" pitchFamily="34" charset="0"/>
              </a:rPr>
              <a:t>από την Περιφέρεια Δυτικής Μακεδονίας</a:t>
            </a:r>
          </a:p>
          <a:p>
            <a:pPr marL="93663" indent="-93663">
              <a:buFont typeface="Arial" pitchFamily="34" charset="0"/>
              <a:buChar char="•"/>
            </a:pPr>
            <a:r>
              <a:rPr lang="el-GR" sz="1400" dirty="0">
                <a:solidFill>
                  <a:schemeClr val="tx2">
                    <a:lumMod val="10000"/>
                  </a:schemeClr>
                </a:solidFill>
                <a:latin typeface="Calibri" panose="020F0502020204030204" pitchFamily="34" charset="0"/>
                <a:cs typeface="Calibri" panose="020F0502020204030204" pitchFamily="34" charset="0"/>
              </a:rPr>
              <a:t>ηλικίας 18-64 ετών</a:t>
            </a:r>
          </a:p>
          <a:p>
            <a:pPr marL="93663" indent="-93663">
              <a:buFont typeface="Arial" pitchFamily="34" charset="0"/>
              <a:buChar char="•"/>
            </a:pPr>
            <a:r>
              <a:rPr lang="el-GR" sz="1400" dirty="0">
                <a:solidFill>
                  <a:schemeClr val="tx2">
                    <a:lumMod val="10000"/>
                  </a:schemeClr>
                </a:solidFill>
                <a:latin typeface="Calibri" panose="020F0502020204030204" pitchFamily="34" charset="0"/>
                <a:cs typeface="Calibri" panose="020F0502020204030204" pitchFamily="34" charset="0"/>
              </a:rPr>
              <a:t> πρακτική άσκηση σε τοπικές επιχειρήσεις</a:t>
            </a:r>
          </a:p>
          <a:p>
            <a:pPr marL="93663" indent="-93663">
              <a:buFont typeface="Arial" pitchFamily="34" charset="0"/>
              <a:buChar char="•"/>
            </a:pPr>
            <a:r>
              <a:rPr lang="el-GR" sz="1400" b="1" dirty="0">
                <a:solidFill>
                  <a:schemeClr val="tx2">
                    <a:lumMod val="10000"/>
                  </a:schemeClr>
                </a:solidFill>
                <a:latin typeface="Calibri" panose="020F0502020204030204" pitchFamily="34" charset="0"/>
                <a:cs typeface="Calibri" panose="020F0502020204030204" pitchFamily="34" charset="0"/>
              </a:rPr>
              <a:t>π/υ</a:t>
            </a:r>
            <a:r>
              <a:rPr lang="en-US" sz="1400" b="1" dirty="0">
                <a:solidFill>
                  <a:schemeClr val="tx2">
                    <a:lumMod val="10000"/>
                  </a:schemeClr>
                </a:solidFill>
                <a:latin typeface="Calibri" panose="020F0502020204030204" pitchFamily="34" charset="0"/>
                <a:cs typeface="Calibri" panose="020F0502020204030204" pitchFamily="34" charset="0"/>
              </a:rPr>
              <a:t> </a:t>
            </a:r>
            <a:r>
              <a:rPr lang="el-GR" sz="1400" b="1" dirty="0">
                <a:solidFill>
                  <a:schemeClr val="tx2">
                    <a:lumMod val="10000"/>
                  </a:schemeClr>
                </a:solidFill>
                <a:latin typeface="Calibri" panose="020F0502020204030204" pitchFamily="34" charset="0"/>
                <a:cs typeface="Calibri" panose="020F0502020204030204" pitchFamily="34" charset="0"/>
              </a:rPr>
              <a:t>18</a:t>
            </a:r>
            <a:r>
              <a:rPr lang="en-US" sz="1400" b="1" dirty="0">
                <a:solidFill>
                  <a:schemeClr val="tx2">
                    <a:lumMod val="10000"/>
                  </a:schemeClr>
                </a:solidFill>
                <a:latin typeface="Calibri" panose="020F0502020204030204" pitchFamily="34" charset="0"/>
                <a:cs typeface="Calibri" panose="020F0502020204030204" pitchFamily="34" charset="0"/>
              </a:rPr>
              <a:t>.</a:t>
            </a:r>
            <a:r>
              <a:rPr lang="el-GR" sz="1400" b="1" dirty="0">
                <a:solidFill>
                  <a:schemeClr val="tx2">
                    <a:lumMod val="10000"/>
                  </a:schemeClr>
                </a:solidFill>
                <a:latin typeface="Calibri" panose="020F0502020204030204" pitchFamily="34" charset="0"/>
                <a:cs typeface="Calibri" panose="020F0502020204030204" pitchFamily="34" charset="0"/>
              </a:rPr>
              <a:t>0</a:t>
            </a:r>
            <a:r>
              <a:rPr lang="en-US" sz="1400" b="1" dirty="0">
                <a:solidFill>
                  <a:schemeClr val="tx2">
                    <a:lumMod val="10000"/>
                  </a:schemeClr>
                </a:solidFill>
                <a:latin typeface="Calibri" panose="020F0502020204030204" pitchFamily="34" charset="0"/>
                <a:cs typeface="Calibri" panose="020F0502020204030204" pitchFamily="34" charset="0"/>
              </a:rPr>
              <a:t>00.000</a:t>
            </a:r>
            <a:r>
              <a:rPr lang="el-GR" sz="1400" b="1" dirty="0">
                <a:solidFill>
                  <a:schemeClr val="tx2">
                    <a:lumMod val="10000"/>
                  </a:schemeClr>
                </a:solidFill>
                <a:latin typeface="Calibri" panose="020F0502020204030204" pitchFamily="34" charset="0"/>
                <a:cs typeface="Calibri" panose="020F0502020204030204" pitchFamily="34" charset="0"/>
              </a:rPr>
              <a:t> €</a:t>
            </a:r>
            <a:endParaRPr lang="el-GR" sz="1400" dirty="0">
              <a:solidFill>
                <a:schemeClr val="tx2">
                  <a:lumMod val="10000"/>
                </a:schemeClr>
              </a:solidFill>
              <a:latin typeface="Calibri" panose="020F0502020204030204" pitchFamily="34" charset="0"/>
              <a:cs typeface="Calibri" panose="020F0502020204030204" pitchFamily="34" charset="0"/>
            </a:endParaRPr>
          </a:p>
          <a:p>
            <a:pPr>
              <a:buFont typeface="Arial" pitchFamily="34" charset="0"/>
              <a:buChar char="•"/>
            </a:pPr>
            <a:r>
              <a:rPr lang="el-GR" sz="1400" b="1" dirty="0">
                <a:solidFill>
                  <a:schemeClr val="tx2">
                    <a:lumMod val="10000"/>
                  </a:schemeClr>
                </a:solidFill>
                <a:latin typeface="Calibri" panose="020F0502020204030204" pitchFamily="34" charset="0"/>
                <a:cs typeface="Calibri" panose="020F0502020204030204" pitchFamily="34" charset="0"/>
              </a:rPr>
              <a:t> </a:t>
            </a:r>
            <a:r>
              <a:rPr lang="el-GR" sz="1400" dirty="0">
                <a:solidFill>
                  <a:schemeClr val="tx2">
                    <a:lumMod val="10000"/>
                  </a:schemeClr>
                </a:solidFill>
                <a:latin typeface="Calibri" panose="020F0502020204030204" pitchFamily="34" charset="0"/>
                <a:cs typeface="Calibri" panose="020F0502020204030204" pitchFamily="34" charset="0"/>
              </a:rPr>
              <a:t>Δημοσιεύτηκε η πρόσκληση προς τον ΟΑΕΔ στις 16-02-2022</a:t>
            </a:r>
            <a:endParaRPr lang="el-GR" sz="1400" dirty="0">
              <a:solidFill>
                <a:schemeClr val="tx2">
                  <a:lumMod val="10000"/>
                </a:schemeClr>
              </a:solidFill>
              <a:cs typeface="Calibri" panose="020F0502020204030204" pitchFamily="34" charset="0"/>
            </a:endParaRPr>
          </a:p>
        </p:txBody>
      </p:sp>
      <p:sp>
        <p:nvSpPr>
          <p:cNvPr id="10" name="10 - TextBox">
            <a:extLst>
              <a:ext uri="{FF2B5EF4-FFF2-40B4-BE49-F238E27FC236}">
                <a16:creationId xmlns:a16="http://schemas.microsoft.com/office/drawing/2014/main" id="{E3017ACD-19C4-4322-89BA-DB3796597834}"/>
              </a:ext>
            </a:extLst>
          </p:cNvPr>
          <p:cNvSpPr txBox="1"/>
          <p:nvPr/>
        </p:nvSpPr>
        <p:spPr>
          <a:xfrm>
            <a:off x="484998" y="3872567"/>
            <a:ext cx="3032448" cy="923330"/>
          </a:xfrm>
          <a:prstGeom prst="rect">
            <a:avLst/>
          </a:prstGeom>
          <a:solidFill>
            <a:schemeClr val="bg1">
              <a:lumMod val="75000"/>
            </a:schemeClr>
          </a:solidFill>
        </p:spPr>
        <p:txBody>
          <a:bodyPr wrap="square" rtlCol="0">
            <a:spAutoFit/>
          </a:bodyPr>
          <a:lstStyle/>
          <a:p>
            <a:pPr algn="ctr"/>
            <a:r>
              <a:rPr lang="el-GR" dirty="0">
                <a:latin typeface="Calibri" panose="020F0502020204030204" pitchFamily="34" charset="0"/>
                <a:cs typeface="Calibri" panose="020F0502020204030204" pitchFamily="34" charset="0"/>
              </a:rPr>
              <a:t>Επαγγελματική Κατάρτιση και πιστοποίηση δεξιοτήτων</a:t>
            </a:r>
            <a:endParaRPr lang="el-GR" b="1" dirty="0">
              <a:latin typeface="Calibri" panose="020F0502020204030204" pitchFamily="34" charset="0"/>
              <a:cs typeface="Calibri" panose="020F0502020204030204" pitchFamily="34" charset="0"/>
            </a:endParaRPr>
          </a:p>
          <a:p>
            <a:pPr algn="ctr"/>
            <a:endParaRPr lang="el-GR" b="1" dirty="0"/>
          </a:p>
        </p:txBody>
      </p:sp>
      <p:sp>
        <p:nvSpPr>
          <p:cNvPr id="11" name="7 - TextBox">
            <a:extLst>
              <a:ext uri="{FF2B5EF4-FFF2-40B4-BE49-F238E27FC236}">
                <a16:creationId xmlns:a16="http://schemas.microsoft.com/office/drawing/2014/main" id="{C39CABC5-6139-4513-BD14-3A2E823AA8D4}"/>
              </a:ext>
            </a:extLst>
          </p:cNvPr>
          <p:cNvSpPr txBox="1"/>
          <p:nvPr/>
        </p:nvSpPr>
        <p:spPr>
          <a:xfrm>
            <a:off x="7010400" y="3871065"/>
            <a:ext cx="3032448" cy="923330"/>
          </a:xfrm>
          <a:prstGeom prst="rect">
            <a:avLst/>
          </a:prstGeom>
          <a:solidFill>
            <a:schemeClr val="bg1">
              <a:lumMod val="75000"/>
            </a:schemeClr>
          </a:solidFill>
        </p:spPr>
        <p:txBody>
          <a:bodyPr wrap="square" rtlCol="0">
            <a:spAutoFit/>
          </a:bodyPr>
          <a:lstStyle/>
          <a:p>
            <a:pPr algn="ctr"/>
            <a:r>
              <a:rPr lang="el-GR" dirty="0">
                <a:latin typeface="Calibri" panose="020F0502020204030204" pitchFamily="34" charset="0"/>
                <a:cs typeface="Calibri" panose="020F0502020204030204" pitchFamily="34" charset="0"/>
              </a:rPr>
              <a:t>Επιχορήγηση μετεγκατάστασης</a:t>
            </a:r>
          </a:p>
          <a:p>
            <a:pPr algn="ctr"/>
            <a:endParaRPr lang="el-GR" b="1" dirty="0"/>
          </a:p>
        </p:txBody>
      </p:sp>
      <p:sp>
        <p:nvSpPr>
          <p:cNvPr id="12" name="9 - TextBox">
            <a:extLst>
              <a:ext uri="{FF2B5EF4-FFF2-40B4-BE49-F238E27FC236}">
                <a16:creationId xmlns:a16="http://schemas.microsoft.com/office/drawing/2014/main" id="{712182E5-71F7-4505-9F65-F043FD9BCC93}"/>
              </a:ext>
            </a:extLst>
          </p:cNvPr>
          <p:cNvSpPr txBox="1"/>
          <p:nvPr/>
        </p:nvSpPr>
        <p:spPr>
          <a:xfrm>
            <a:off x="3747699" y="4795897"/>
            <a:ext cx="3032448" cy="2062103"/>
          </a:xfrm>
          <a:prstGeom prst="rect">
            <a:avLst/>
          </a:prstGeom>
          <a:solidFill>
            <a:schemeClr val="accent2">
              <a:lumMod val="20000"/>
              <a:lumOff val="80000"/>
            </a:schemeClr>
          </a:solidFill>
        </p:spPr>
        <p:txBody>
          <a:bodyPr wrap="square" rtlCol="0">
            <a:spAutoFit/>
          </a:bodyPr>
          <a:lstStyle/>
          <a:p>
            <a:pPr marL="93663" indent="-93663">
              <a:buFont typeface="Arial" pitchFamily="34" charset="0"/>
              <a:buChar char="•"/>
            </a:pPr>
            <a:r>
              <a:rPr lang="el-GR" sz="1600" dirty="0">
                <a:solidFill>
                  <a:schemeClr val="tx2">
                    <a:lumMod val="10000"/>
                  </a:schemeClr>
                </a:solidFill>
                <a:latin typeface="Calibri" panose="020F0502020204030204" pitchFamily="34" charset="0"/>
                <a:cs typeface="Calibri" panose="020F0502020204030204" pitchFamily="34" charset="0"/>
              </a:rPr>
              <a:t> </a:t>
            </a:r>
            <a:r>
              <a:rPr lang="el-GR" sz="1400" b="1" dirty="0">
                <a:solidFill>
                  <a:schemeClr val="tx2">
                    <a:lumMod val="10000"/>
                  </a:schemeClr>
                </a:solidFill>
                <a:latin typeface="Calibri" panose="020F0502020204030204" pitchFamily="34" charset="0"/>
                <a:cs typeface="Calibri" panose="020F0502020204030204" pitchFamily="34" charset="0"/>
              </a:rPr>
              <a:t>3000</a:t>
            </a:r>
            <a:r>
              <a:rPr lang="el-GR" sz="1400" dirty="0">
                <a:solidFill>
                  <a:schemeClr val="tx2">
                    <a:lumMod val="10000"/>
                  </a:schemeClr>
                </a:solidFill>
                <a:latin typeface="Calibri" panose="020F0502020204030204" pitchFamily="34" charset="0"/>
                <a:cs typeface="Calibri" panose="020F0502020204030204" pitchFamily="34" charset="0"/>
              </a:rPr>
              <a:t> άνεργοι </a:t>
            </a:r>
          </a:p>
          <a:p>
            <a:pPr marL="93663" indent="-93663">
              <a:buFont typeface="Arial" pitchFamily="34" charset="0"/>
              <a:buChar char="•"/>
            </a:pPr>
            <a:r>
              <a:rPr lang="el-GR" sz="1400" dirty="0">
                <a:solidFill>
                  <a:schemeClr val="tx2">
                    <a:lumMod val="10000"/>
                  </a:schemeClr>
                </a:solidFill>
                <a:latin typeface="Calibri" panose="020F0502020204030204" pitchFamily="34" charset="0"/>
                <a:cs typeface="Calibri" panose="020F0502020204030204" pitchFamily="34" charset="0"/>
              </a:rPr>
              <a:t>ηλικίας 18-64 ετών</a:t>
            </a:r>
          </a:p>
          <a:p>
            <a:pPr marL="93663" indent="-93663">
              <a:buFont typeface="Arial" pitchFamily="34" charset="0"/>
              <a:buChar char="•"/>
            </a:pPr>
            <a:r>
              <a:rPr lang="el-GR" sz="1400" dirty="0">
                <a:solidFill>
                  <a:schemeClr val="tx2">
                    <a:lumMod val="10000"/>
                  </a:schemeClr>
                </a:solidFill>
                <a:latin typeface="Calibri" panose="020F0502020204030204" pitchFamily="34" charset="0"/>
                <a:cs typeface="Calibri" panose="020F0502020204030204" pitchFamily="34" charset="0"/>
              </a:rPr>
              <a:t> παροχή υπηρεσιών ατομικής συμβουλευτικής</a:t>
            </a:r>
          </a:p>
          <a:p>
            <a:pPr marL="93663" indent="-93663">
              <a:buFont typeface="Arial" pitchFamily="34" charset="0"/>
              <a:buChar char="•"/>
            </a:pPr>
            <a:r>
              <a:rPr lang="el-GR" sz="1400" dirty="0">
                <a:solidFill>
                  <a:schemeClr val="tx2">
                    <a:lumMod val="10000"/>
                  </a:schemeClr>
                </a:solidFill>
                <a:latin typeface="Calibri" panose="020F0502020204030204" pitchFamily="34" charset="0"/>
                <a:cs typeface="Calibri" panose="020F0502020204030204" pitchFamily="34" charset="0"/>
              </a:rPr>
              <a:t>Παροχή υπηρεσιών ομαδικής συμβουλευτικής</a:t>
            </a:r>
          </a:p>
          <a:p>
            <a:pPr marL="93663" indent="-93663">
              <a:buFont typeface="Arial" pitchFamily="34" charset="0"/>
              <a:buChar char="•"/>
            </a:pPr>
            <a:r>
              <a:rPr lang="el-GR" sz="1400" b="1" dirty="0">
                <a:solidFill>
                  <a:schemeClr val="tx2">
                    <a:lumMod val="10000"/>
                  </a:schemeClr>
                </a:solidFill>
                <a:latin typeface="Calibri" panose="020F0502020204030204" pitchFamily="34" charset="0"/>
                <a:cs typeface="Calibri" panose="020F0502020204030204" pitchFamily="34" charset="0"/>
              </a:rPr>
              <a:t>π/υ</a:t>
            </a:r>
            <a:r>
              <a:rPr lang="en-US" sz="1400" b="1" dirty="0">
                <a:solidFill>
                  <a:schemeClr val="tx2">
                    <a:lumMod val="10000"/>
                  </a:schemeClr>
                </a:solidFill>
                <a:latin typeface="Calibri" panose="020F0502020204030204" pitchFamily="34" charset="0"/>
                <a:cs typeface="Calibri" panose="020F0502020204030204" pitchFamily="34" charset="0"/>
              </a:rPr>
              <a:t> </a:t>
            </a:r>
            <a:r>
              <a:rPr lang="el-GR" sz="1400" b="1" dirty="0">
                <a:solidFill>
                  <a:schemeClr val="tx2">
                    <a:lumMod val="10000"/>
                  </a:schemeClr>
                </a:solidFill>
                <a:latin typeface="Calibri" panose="020F0502020204030204" pitchFamily="34" charset="0"/>
                <a:cs typeface="Calibri" panose="020F0502020204030204" pitchFamily="34" charset="0"/>
              </a:rPr>
              <a:t>1</a:t>
            </a:r>
            <a:r>
              <a:rPr lang="en-US" sz="1400" b="1" dirty="0">
                <a:solidFill>
                  <a:schemeClr val="tx2">
                    <a:lumMod val="10000"/>
                  </a:schemeClr>
                </a:solidFill>
                <a:latin typeface="Calibri" panose="020F0502020204030204" pitchFamily="34" charset="0"/>
                <a:cs typeface="Calibri" panose="020F0502020204030204" pitchFamily="34" charset="0"/>
              </a:rPr>
              <a:t>.</a:t>
            </a:r>
            <a:r>
              <a:rPr lang="el-GR" sz="1400" b="1" dirty="0">
                <a:solidFill>
                  <a:schemeClr val="tx2">
                    <a:lumMod val="10000"/>
                  </a:schemeClr>
                </a:solidFill>
                <a:latin typeface="Calibri" panose="020F0502020204030204" pitchFamily="34" charset="0"/>
                <a:cs typeface="Calibri" panose="020F0502020204030204" pitchFamily="34" charset="0"/>
              </a:rPr>
              <a:t>2</a:t>
            </a:r>
            <a:r>
              <a:rPr lang="en-US" sz="1400" b="1" dirty="0">
                <a:solidFill>
                  <a:schemeClr val="tx2">
                    <a:lumMod val="10000"/>
                  </a:schemeClr>
                </a:solidFill>
                <a:latin typeface="Calibri" panose="020F0502020204030204" pitchFamily="34" charset="0"/>
                <a:cs typeface="Calibri" panose="020F0502020204030204" pitchFamily="34" charset="0"/>
              </a:rPr>
              <a:t>00.000</a:t>
            </a:r>
            <a:r>
              <a:rPr lang="el-GR" sz="1400" b="1" dirty="0">
                <a:solidFill>
                  <a:schemeClr val="tx2">
                    <a:lumMod val="10000"/>
                  </a:schemeClr>
                </a:solidFill>
                <a:latin typeface="Calibri" panose="020F0502020204030204" pitchFamily="34" charset="0"/>
                <a:cs typeface="Calibri" panose="020F0502020204030204" pitchFamily="34" charset="0"/>
              </a:rPr>
              <a:t> €</a:t>
            </a:r>
            <a:endParaRPr lang="el-GR" sz="1400" dirty="0">
              <a:solidFill>
                <a:schemeClr val="tx2">
                  <a:lumMod val="10000"/>
                </a:schemeClr>
              </a:solidFill>
              <a:latin typeface="Calibri" panose="020F0502020204030204" pitchFamily="34" charset="0"/>
              <a:cs typeface="Calibri" panose="020F0502020204030204" pitchFamily="34" charset="0"/>
            </a:endParaRPr>
          </a:p>
          <a:p>
            <a:pPr>
              <a:buFont typeface="Arial" pitchFamily="34" charset="0"/>
              <a:buChar char="•"/>
            </a:pPr>
            <a:r>
              <a:rPr lang="el-GR" sz="1400" b="1" dirty="0">
                <a:solidFill>
                  <a:schemeClr val="tx2">
                    <a:lumMod val="10000"/>
                  </a:schemeClr>
                </a:solidFill>
                <a:latin typeface="Calibri" panose="020F0502020204030204" pitchFamily="34" charset="0"/>
                <a:cs typeface="Calibri" panose="020F0502020204030204" pitchFamily="34" charset="0"/>
              </a:rPr>
              <a:t> </a:t>
            </a:r>
            <a:r>
              <a:rPr lang="el-GR" sz="1400" dirty="0">
                <a:solidFill>
                  <a:schemeClr val="tx2">
                    <a:lumMod val="10000"/>
                  </a:schemeClr>
                </a:solidFill>
                <a:latin typeface="Calibri" panose="020F0502020204030204" pitchFamily="34" charset="0"/>
                <a:cs typeface="Calibri" panose="020F0502020204030204" pitchFamily="34" charset="0"/>
              </a:rPr>
              <a:t>Δημοσιεύτηκε η πρόσκληση προς τον ΟΑΕΔ στις 16-02-2022</a:t>
            </a:r>
            <a:endParaRPr lang="el-GR" sz="1400" dirty="0">
              <a:solidFill>
                <a:schemeClr val="tx2">
                  <a:lumMod val="10000"/>
                </a:schemeClr>
              </a:solidFill>
              <a:cs typeface="Calibri" panose="020F0502020204030204" pitchFamily="34" charset="0"/>
            </a:endParaRPr>
          </a:p>
        </p:txBody>
      </p:sp>
      <p:sp>
        <p:nvSpPr>
          <p:cNvPr id="13" name="10 - TextBox">
            <a:extLst>
              <a:ext uri="{FF2B5EF4-FFF2-40B4-BE49-F238E27FC236}">
                <a16:creationId xmlns:a16="http://schemas.microsoft.com/office/drawing/2014/main" id="{4172D67C-B2AE-4000-9E56-0C8A73082096}"/>
              </a:ext>
            </a:extLst>
          </p:cNvPr>
          <p:cNvSpPr txBox="1"/>
          <p:nvPr/>
        </p:nvSpPr>
        <p:spPr>
          <a:xfrm>
            <a:off x="3747699" y="3872567"/>
            <a:ext cx="3032448" cy="923330"/>
          </a:xfrm>
          <a:prstGeom prst="rect">
            <a:avLst/>
          </a:prstGeom>
          <a:solidFill>
            <a:schemeClr val="bg1">
              <a:lumMod val="75000"/>
            </a:schemeClr>
          </a:solidFill>
        </p:spPr>
        <p:txBody>
          <a:bodyPr wrap="square" rtlCol="0">
            <a:spAutoFit/>
          </a:bodyPr>
          <a:lstStyle/>
          <a:p>
            <a:pPr algn="ctr"/>
            <a:endParaRPr lang="el-GR" dirty="0">
              <a:latin typeface="Calibri" panose="020F0502020204030204" pitchFamily="34" charset="0"/>
              <a:cs typeface="Calibri" panose="020F0502020204030204" pitchFamily="34" charset="0"/>
            </a:endParaRPr>
          </a:p>
          <a:p>
            <a:pPr algn="ctr"/>
            <a:r>
              <a:rPr lang="el-GR" dirty="0">
                <a:latin typeface="Calibri" panose="020F0502020204030204" pitchFamily="34" charset="0"/>
                <a:cs typeface="Calibri" panose="020F0502020204030204" pitchFamily="34" charset="0"/>
              </a:rPr>
              <a:t>Ενέργειες Συμβουλευτικής</a:t>
            </a:r>
          </a:p>
          <a:p>
            <a:pPr algn="ctr"/>
            <a:endParaRPr lang="el-GR"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6561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6000C3D-9BBD-4DB9-AB64-8EC6C5D450E3}"/>
              </a:ext>
            </a:extLst>
          </p:cNvPr>
          <p:cNvSpPr txBox="1">
            <a:spLocks/>
          </p:cNvSpPr>
          <p:nvPr/>
        </p:nvSpPr>
        <p:spPr>
          <a:xfrm>
            <a:off x="538385" y="0"/>
            <a:ext cx="9648202" cy="640935"/>
          </a:xfrm>
          <a:prstGeom prst="rect">
            <a:avLst/>
          </a:prstGeom>
          <a:solidFill>
            <a:schemeClr val="bg1">
              <a:lumMod val="85000"/>
            </a:schemeClr>
          </a:solidFill>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l-GR" sz="2800" b="1" dirty="0">
                <a:latin typeface="Calibri" panose="020F0502020204030204" pitchFamily="34" charset="0"/>
                <a:cs typeface="Calibri" panose="020F0502020204030204" pitchFamily="34" charset="0"/>
              </a:rPr>
              <a:t>ΠΡΟΓΡΑΜΜΑ ΔΙΚΑΙΗΣ ΑΝΑΠΤΥΞΙΑΚΗΣ ΜΕΤΑΒΑΣΗΣ 2021-2027</a:t>
            </a:r>
          </a:p>
        </p:txBody>
      </p:sp>
      <p:sp>
        <p:nvSpPr>
          <p:cNvPr id="3" name="TextBox 2">
            <a:extLst>
              <a:ext uri="{FF2B5EF4-FFF2-40B4-BE49-F238E27FC236}">
                <a16:creationId xmlns:a16="http://schemas.microsoft.com/office/drawing/2014/main" id="{33917BF1-3B93-4163-A1DD-CA0EB33F7011}"/>
              </a:ext>
            </a:extLst>
          </p:cNvPr>
          <p:cNvSpPr txBox="1"/>
          <p:nvPr/>
        </p:nvSpPr>
        <p:spPr>
          <a:xfrm>
            <a:off x="630196" y="536646"/>
            <a:ext cx="9218140" cy="6647974"/>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ü"/>
            </a:pPr>
            <a:r>
              <a:rPr lang="el-GR" b="0" i="0" dirty="0">
                <a:solidFill>
                  <a:schemeClr val="tx2">
                    <a:lumMod val="50000"/>
                  </a:schemeClr>
                </a:solidFill>
                <a:effectLst/>
                <a:latin typeface="Calibri" panose="020F0502020204030204" pitchFamily="34" charset="0"/>
                <a:cs typeface="Calibri" panose="020F0502020204030204" pitchFamily="34" charset="0"/>
              </a:rPr>
              <a:t>Μαζί με τα Εδαφικά Σχέδια ΔΑΜ των </a:t>
            </a:r>
            <a:r>
              <a:rPr lang="el-GR" b="1" i="0" dirty="0">
                <a:solidFill>
                  <a:schemeClr val="tx2">
                    <a:lumMod val="50000"/>
                  </a:schemeClr>
                </a:solidFill>
                <a:effectLst/>
                <a:latin typeface="Calibri" panose="020F0502020204030204" pitchFamily="34" charset="0"/>
                <a:cs typeface="Calibri" panose="020F0502020204030204" pitchFamily="34" charset="0"/>
              </a:rPr>
              <a:t>Περιφερειών Δυτικής Μακεδονίας</a:t>
            </a:r>
            <a:r>
              <a:rPr lang="el-GR" i="0" dirty="0">
                <a:solidFill>
                  <a:schemeClr val="tx2">
                    <a:lumMod val="50000"/>
                  </a:schemeClr>
                </a:solidFill>
                <a:effectLst/>
                <a:latin typeface="Calibri" panose="020F0502020204030204" pitchFamily="34" charset="0"/>
                <a:cs typeface="Calibri" panose="020F0502020204030204" pitchFamily="34" charset="0"/>
              </a:rPr>
              <a:t>, Βορείου και Νοτίου Αιγαίου και Κρήτης και του Δήμου Μεγαλόπολης αποτελεί το βασικό προγραμματικό σχέδιο εφαρμογής του ΣΔΑΜ</a:t>
            </a:r>
            <a:r>
              <a:rPr lang="en-US" i="0" dirty="0">
                <a:solidFill>
                  <a:schemeClr val="tx2">
                    <a:lumMod val="50000"/>
                  </a:schemeClr>
                </a:solidFill>
                <a:effectLst/>
                <a:latin typeface="Calibri" panose="020F0502020204030204" pitchFamily="34" charset="0"/>
                <a:cs typeface="Calibri" panose="020F0502020204030204" pitchFamily="34" charset="0"/>
              </a:rPr>
              <a:t>.</a:t>
            </a:r>
            <a:endParaRPr lang="el-GR" i="0" dirty="0">
              <a:solidFill>
                <a:schemeClr val="tx2">
                  <a:lumMod val="50000"/>
                </a:schemeClr>
              </a:solidFill>
              <a:effectLst/>
              <a:latin typeface="Calibri" panose="020F0502020204030204" pitchFamily="34" charset="0"/>
              <a:cs typeface="Calibri" panose="020F0502020204030204" pitchFamily="34" charset="0"/>
            </a:endParaRPr>
          </a:p>
          <a:p>
            <a:endParaRPr lang="el-GR" sz="1800" b="1" i="0" u="none" strike="noStrike" dirty="0">
              <a:solidFill>
                <a:schemeClr val="tx2">
                  <a:lumMod val="50000"/>
                </a:schemeClr>
              </a:solidFill>
              <a:effectLst/>
              <a:latin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el-GR" b="0" i="0" dirty="0">
                <a:solidFill>
                  <a:schemeClr val="tx2">
                    <a:lumMod val="50000"/>
                  </a:schemeClr>
                </a:solidFill>
                <a:effectLst/>
                <a:latin typeface="Calibri" panose="020F0502020204030204" pitchFamily="34" charset="0"/>
                <a:cs typeface="Calibri" panose="020F0502020204030204" pitchFamily="34" charset="0"/>
              </a:rPr>
              <a:t>Πόροι από το :</a:t>
            </a:r>
          </a:p>
          <a:p>
            <a:pPr marL="285750" indent="-20638">
              <a:lnSpc>
                <a:spcPct val="150000"/>
              </a:lnSpc>
              <a:buFont typeface="Wingdings" panose="05000000000000000000" pitchFamily="2" charset="2"/>
              <a:buChar char="§"/>
            </a:pPr>
            <a:r>
              <a:rPr lang="el-GR" b="1" i="0" dirty="0">
                <a:solidFill>
                  <a:schemeClr val="tx2">
                    <a:lumMod val="50000"/>
                  </a:schemeClr>
                </a:solidFill>
                <a:effectLst/>
                <a:latin typeface="Calibri" panose="020F0502020204030204" pitchFamily="34" charset="0"/>
                <a:cs typeface="Calibri" panose="020F0502020204030204" pitchFamily="34" charset="0"/>
              </a:rPr>
              <a:t> Ταμείο Δίκαιης Μετάβασης, </a:t>
            </a:r>
          </a:p>
          <a:p>
            <a:pPr marL="285750" indent="-20638">
              <a:lnSpc>
                <a:spcPct val="150000"/>
              </a:lnSpc>
              <a:buFont typeface="Wingdings" panose="05000000000000000000" pitchFamily="2" charset="2"/>
              <a:buChar char="§"/>
            </a:pPr>
            <a:r>
              <a:rPr lang="el-GR" b="1" dirty="0">
                <a:solidFill>
                  <a:schemeClr val="tx2">
                    <a:lumMod val="50000"/>
                  </a:schemeClr>
                </a:solidFill>
                <a:latin typeface="Calibri" panose="020F0502020204030204" pitchFamily="34" charset="0"/>
                <a:cs typeface="Calibri" panose="020F0502020204030204" pitchFamily="34" charset="0"/>
              </a:rPr>
              <a:t> Ευρωπαϊκό Ταμείο Περιφερειακής Ανάπτυξης (</a:t>
            </a:r>
            <a:r>
              <a:rPr lang="el-GR" b="1" i="0" dirty="0">
                <a:solidFill>
                  <a:schemeClr val="tx2">
                    <a:lumMod val="50000"/>
                  </a:schemeClr>
                </a:solidFill>
                <a:effectLst/>
                <a:latin typeface="Calibri" panose="020F0502020204030204" pitchFamily="34" charset="0"/>
                <a:cs typeface="Calibri" panose="020F0502020204030204" pitchFamily="34" charset="0"/>
              </a:rPr>
              <a:t>ΕΤΠΑ) και </a:t>
            </a:r>
          </a:p>
          <a:p>
            <a:pPr marL="285750" indent="-20638">
              <a:lnSpc>
                <a:spcPct val="150000"/>
              </a:lnSpc>
              <a:buFont typeface="Wingdings" panose="05000000000000000000" pitchFamily="2" charset="2"/>
              <a:buChar char="§"/>
            </a:pPr>
            <a:r>
              <a:rPr lang="el-GR" b="1" i="0" dirty="0">
                <a:solidFill>
                  <a:schemeClr val="tx2">
                    <a:lumMod val="50000"/>
                  </a:schemeClr>
                </a:solidFill>
                <a:effectLst/>
                <a:latin typeface="Calibri" panose="020F0502020204030204" pitchFamily="34" charset="0"/>
                <a:cs typeface="Calibri" panose="020F0502020204030204" pitchFamily="34" charset="0"/>
              </a:rPr>
              <a:t> Ευρωπαϊκό Κοινωνικό Ταμείο (ΕΚΤ+)</a:t>
            </a:r>
            <a:endParaRPr lang="en-US" b="1" i="0" dirty="0">
              <a:solidFill>
                <a:schemeClr val="tx2">
                  <a:lumMod val="50000"/>
                </a:schemeClr>
              </a:solidFill>
              <a:effectLst/>
              <a:latin typeface="Calibri" panose="020F0502020204030204" pitchFamily="34" charset="0"/>
              <a:cs typeface="Calibri" panose="020F0502020204030204" pitchFamily="34" charset="0"/>
            </a:endParaRPr>
          </a:p>
          <a:p>
            <a:pPr marL="285750" indent="-20638">
              <a:lnSpc>
                <a:spcPct val="150000"/>
              </a:lnSpc>
              <a:buFont typeface="Wingdings" panose="05000000000000000000" pitchFamily="2" charset="2"/>
              <a:buChar char="§"/>
            </a:pPr>
            <a:endParaRPr lang="el-GR" b="1" dirty="0">
              <a:solidFill>
                <a:schemeClr val="tx2">
                  <a:lumMod val="50000"/>
                </a:schemeClr>
              </a:solidFill>
              <a:latin typeface="Calibri" panose="020F0502020204030204" pitchFamily="34" charset="0"/>
              <a:cs typeface="Calibri" panose="020F0502020204030204" pitchFamily="34" charset="0"/>
            </a:endParaRPr>
          </a:p>
          <a:p>
            <a:pPr marL="285750" indent="-285750">
              <a:lnSpc>
                <a:spcPct val="150000"/>
              </a:lnSpc>
              <a:buFont typeface="Wingdings" panose="05000000000000000000" pitchFamily="2" charset="2"/>
              <a:buChar char="ü"/>
            </a:pPr>
            <a:r>
              <a:rPr lang="el-GR" dirty="0">
                <a:solidFill>
                  <a:schemeClr val="tx2">
                    <a:lumMod val="50000"/>
                  </a:schemeClr>
                </a:solidFill>
                <a:latin typeface="Calibri" panose="020F0502020204030204" pitchFamily="34" charset="0"/>
                <a:cs typeface="Calibri" panose="020F0502020204030204" pitchFamily="34" charset="0"/>
              </a:rPr>
              <a:t>Συνολικός προϋπολογισμός Προγράμματος: </a:t>
            </a:r>
            <a:r>
              <a:rPr lang="el-GR" b="1" i="0" u="none" strike="noStrike" dirty="0">
                <a:solidFill>
                  <a:schemeClr val="tx2">
                    <a:lumMod val="50000"/>
                  </a:schemeClr>
                </a:solidFill>
                <a:effectLst/>
                <a:latin typeface="Calibri" panose="020F0502020204030204" pitchFamily="34" charset="0"/>
                <a:cs typeface="Calibri" panose="020F0502020204030204" pitchFamily="34" charset="0"/>
              </a:rPr>
              <a:t>1.629.187.543 €</a:t>
            </a:r>
            <a:r>
              <a:rPr lang="en-US" b="1" i="0" u="none" strike="noStrike" dirty="0">
                <a:solidFill>
                  <a:schemeClr val="tx2">
                    <a:lumMod val="50000"/>
                  </a:schemeClr>
                </a:solidFill>
                <a:effectLst/>
                <a:latin typeface="Calibri" panose="020F0502020204030204" pitchFamily="34" charset="0"/>
                <a:cs typeface="Calibri" panose="020F0502020204030204" pitchFamily="34" charset="0"/>
              </a:rPr>
              <a:t>.</a:t>
            </a:r>
            <a:endParaRPr lang="el-GR" b="1" i="0" u="none" strike="noStrike" dirty="0">
              <a:solidFill>
                <a:schemeClr val="tx2">
                  <a:lumMod val="50000"/>
                </a:schemeClr>
              </a:solidFill>
              <a:effectLst/>
              <a:latin typeface="Calibri" panose="020F0502020204030204" pitchFamily="34" charset="0"/>
              <a:cs typeface="Calibri" panose="020F0502020204030204" pitchFamily="34" charset="0"/>
            </a:endParaRPr>
          </a:p>
          <a:p>
            <a:pPr marL="285750" indent="-285750">
              <a:lnSpc>
                <a:spcPct val="150000"/>
              </a:lnSpc>
              <a:buFont typeface="Wingdings" panose="05000000000000000000" pitchFamily="2" charset="2"/>
              <a:buChar char="ü"/>
            </a:pPr>
            <a:r>
              <a:rPr lang="el-GR" sz="1800" i="0" u="none" strike="noStrike" dirty="0">
                <a:solidFill>
                  <a:schemeClr val="tx2">
                    <a:lumMod val="50000"/>
                  </a:schemeClr>
                </a:solidFill>
                <a:effectLst/>
                <a:latin typeface="Calibri" panose="020F0502020204030204" pitchFamily="34" charset="0"/>
              </a:rPr>
              <a:t>Εκ των οποίων</a:t>
            </a:r>
            <a:r>
              <a:rPr lang="el-GR" sz="2000" b="1" i="0" u="none" strike="noStrike" dirty="0">
                <a:solidFill>
                  <a:schemeClr val="tx2">
                    <a:lumMod val="50000"/>
                  </a:schemeClr>
                </a:solidFill>
                <a:effectLst/>
                <a:latin typeface="Calibri" panose="020F0502020204030204" pitchFamily="34" charset="0"/>
              </a:rPr>
              <a:t> 1.026.688.743</a:t>
            </a:r>
            <a:r>
              <a:rPr lang="el-GR" sz="2000" b="1" dirty="0">
                <a:solidFill>
                  <a:schemeClr val="tx2">
                    <a:lumMod val="50000"/>
                  </a:schemeClr>
                </a:solidFill>
                <a:latin typeface="Calibri" panose="020F0502020204030204" pitchFamily="34" charset="0"/>
                <a:cs typeface="Calibri" panose="020F0502020204030204" pitchFamily="34" charset="0"/>
              </a:rPr>
              <a:t> </a:t>
            </a:r>
            <a:r>
              <a:rPr lang="el-GR" dirty="0">
                <a:solidFill>
                  <a:schemeClr val="tx2">
                    <a:lumMod val="50000"/>
                  </a:schemeClr>
                </a:solidFill>
                <a:latin typeface="Calibri" panose="020F0502020204030204" pitchFamily="34" charset="0"/>
                <a:cs typeface="Calibri" panose="020F0502020204030204" pitchFamily="34" charset="0"/>
              </a:rPr>
              <a:t>για την Περιφέρεια Δυτικής Μακεδονίας</a:t>
            </a:r>
            <a:r>
              <a:rPr lang="en-US" dirty="0">
                <a:solidFill>
                  <a:schemeClr val="tx2">
                    <a:lumMod val="50000"/>
                  </a:schemeClr>
                </a:solidFill>
                <a:latin typeface="Calibri" panose="020F0502020204030204" pitchFamily="34" charset="0"/>
                <a:cs typeface="Calibri" panose="020F0502020204030204" pitchFamily="34" charset="0"/>
              </a:rPr>
              <a:t>.</a:t>
            </a:r>
            <a:endParaRPr lang="el-GR" i="0" u="none" strike="noStrike" dirty="0">
              <a:solidFill>
                <a:schemeClr val="tx2">
                  <a:lumMod val="50000"/>
                </a:schemeClr>
              </a:solidFill>
              <a:effectLst/>
              <a:latin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endParaRPr lang="el-GR" b="1" dirty="0">
              <a:solidFill>
                <a:schemeClr val="tx2">
                  <a:lumMod val="50000"/>
                </a:schemeClr>
              </a:solidFill>
              <a:latin typeface="Calibri" panose="020F0502020204030204" pitchFamily="34" charset="0"/>
              <a:cs typeface="Calibri" panose="020F0502020204030204" pitchFamily="34" charset="0"/>
            </a:endParaRPr>
          </a:p>
          <a:p>
            <a:pPr marL="285750" indent="-285750" algn="just">
              <a:lnSpc>
                <a:spcPct val="150000"/>
              </a:lnSpc>
              <a:buFont typeface="Wingdings" panose="05000000000000000000" pitchFamily="2" charset="2"/>
              <a:buChar char="ü"/>
            </a:pPr>
            <a:r>
              <a:rPr lang="el-GR" i="0" dirty="0">
                <a:solidFill>
                  <a:schemeClr val="tx2">
                    <a:lumMod val="50000"/>
                  </a:schemeClr>
                </a:solidFill>
                <a:effectLst/>
                <a:latin typeface="Calibri" panose="020F0502020204030204" pitchFamily="34" charset="0"/>
                <a:cs typeface="Calibri" panose="020F0502020204030204" pitchFamily="34" charset="0"/>
              </a:rPr>
              <a:t>επιπλέον</a:t>
            </a:r>
            <a:r>
              <a:rPr lang="el-GR" b="1" i="0" dirty="0">
                <a:solidFill>
                  <a:schemeClr val="tx2">
                    <a:lumMod val="50000"/>
                  </a:schemeClr>
                </a:solidFill>
                <a:effectLst/>
                <a:latin typeface="Calibri" panose="020F0502020204030204" pitchFamily="34" charset="0"/>
                <a:cs typeface="Calibri" panose="020F0502020204030204" pitchFamily="34" charset="0"/>
              </a:rPr>
              <a:t> 300.000.000€</a:t>
            </a:r>
            <a:r>
              <a:rPr lang="el-GR" i="0" dirty="0">
                <a:solidFill>
                  <a:schemeClr val="tx2">
                    <a:lumMod val="50000"/>
                  </a:schemeClr>
                </a:solidFill>
                <a:effectLst/>
                <a:latin typeface="Calibri" panose="020F0502020204030204" pitchFamily="34" charset="0"/>
                <a:cs typeface="Calibri" panose="020F0502020204030204" pitchFamily="34" charset="0"/>
              </a:rPr>
              <a:t> θα διατεθούν από το </a:t>
            </a:r>
            <a:r>
              <a:rPr lang="el-GR" b="1" i="0" dirty="0">
                <a:solidFill>
                  <a:schemeClr val="tx2">
                    <a:lumMod val="50000"/>
                  </a:schemeClr>
                </a:solidFill>
                <a:effectLst/>
                <a:latin typeface="Calibri" panose="020F0502020204030204" pitchFamily="34" charset="0"/>
                <a:cs typeface="Calibri" panose="020F0502020204030204" pitchFamily="34" charset="0"/>
              </a:rPr>
              <a:t>Ταμείο Ανάκαμψης και Ανθεκτικότητας </a:t>
            </a:r>
            <a:r>
              <a:rPr lang="el-GR" b="0" i="0" dirty="0">
                <a:solidFill>
                  <a:schemeClr val="tx2">
                    <a:lumMod val="50000"/>
                  </a:schemeClr>
                </a:solidFill>
                <a:effectLst/>
                <a:latin typeface="Calibri" panose="020F0502020204030204" pitchFamily="34" charset="0"/>
                <a:cs typeface="Calibri" panose="020F0502020204030204" pitchFamily="34" charset="0"/>
              </a:rPr>
              <a:t>αποκλειστικά για την</a:t>
            </a:r>
            <a:r>
              <a:rPr lang="el-GR" b="1" i="0" dirty="0">
                <a:solidFill>
                  <a:schemeClr val="tx2">
                    <a:lumMod val="50000"/>
                  </a:schemeClr>
                </a:solidFill>
                <a:effectLst/>
                <a:latin typeface="Calibri" panose="020F0502020204030204" pitchFamily="34" charset="0"/>
                <a:cs typeface="Calibri" panose="020F0502020204030204" pitchFamily="34" charset="0"/>
              </a:rPr>
              <a:t> αποκατάσταση και τον επαναπροσδιορισμό της χρήσης εδαφών</a:t>
            </a:r>
            <a:r>
              <a:rPr lang="el-GR" b="0" i="0" dirty="0">
                <a:solidFill>
                  <a:schemeClr val="tx2">
                    <a:lumMod val="50000"/>
                  </a:schemeClr>
                </a:solidFill>
                <a:effectLst/>
                <a:latin typeface="Calibri" panose="020F0502020204030204" pitchFamily="34" charset="0"/>
                <a:cs typeface="Calibri" panose="020F0502020204030204" pitchFamily="34" charset="0"/>
              </a:rPr>
              <a:t> στα εξορυκτικά πεδία της Δυτικής Μακεδονίας και του Δήμου Μεγαλόπολης.</a:t>
            </a:r>
            <a:endParaRPr lang="el-GR" sz="1800" b="1" i="0" u="none" strike="noStrike" dirty="0">
              <a:solidFill>
                <a:schemeClr val="tx2">
                  <a:lumMod val="50000"/>
                </a:schemeClr>
              </a:solidFill>
              <a:effectLst/>
              <a:latin typeface="Calibri" panose="020F0502020204030204" pitchFamily="34" charset="0"/>
              <a:cs typeface="Calibri" panose="020F0502020204030204" pitchFamily="34" charset="0"/>
            </a:endParaRPr>
          </a:p>
          <a:p>
            <a:endParaRPr lang="el-GR" dirty="0"/>
          </a:p>
        </p:txBody>
      </p:sp>
    </p:spTree>
    <p:extLst>
      <p:ext uri="{BB962C8B-B14F-4D97-AF65-F5344CB8AC3E}">
        <p14:creationId xmlns:p14="http://schemas.microsoft.com/office/powerpoint/2010/main" val="2419102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41D24E0-D833-4D29-B3A6-7459DA606619}"/>
              </a:ext>
            </a:extLst>
          </p:cNvPr>
          <p:cNvSpPr txBox="1">
            <a:spLocks/>
          </p:cNvSpPr>
          <p:nvPr/>
        </p:nvSpPr>
        <p:spPr>
          <a:xfrm>
            <a:off x="1009651" y="0"/>
            <a:ext cx="9363074" cy="1143000"/>
          </a:xfrm>
          <a:prstGeom prst="rect">
            <a:avLst/>
          </a:prstGeom>
          <a:noFill/>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l-GR" sz="2800" b="1" dirty="0">
                <a:latin typeface="Calibri" panose="020F0502020204030204" pitchFamily="34" charset="0"/>
                <a:cs typeface="Calibri" panose="020F0502020204030204" pitchFamily="34" charset="0"/>
              </a:rPr>
              <a:t>Άξονες Προτεραιότητας Προγράμματος Δ.Α.Μ. 2021-2027</a:t>
            </a:r>
          </a:p>
        </p:txBody>
      </p:sp>
      <p:graphicFrame>
        <p:nvGraphicFramePr>
          <p:cNvPr id="4" name="Πίνακας 4">
            <a:extLst>
              <a:ext uri="{FF2B5EF4-FFF2-40B4-BE49-F238E27FC236}">
                <a16:creationId xmlns:a16="http://schemas.microsoft.com/office/drawing/2014/main" id="{30526A83-37D2-4B88-AC83-BA22938D74D6}"/>
              </a:ext>
            </a:extLst>
          </p:cNvPr>
          <p:cNvGraphicFramePr>
            <a:graphicFrameLocks noGrp="1"/>
          </p:cNvGraphicFramePr>
          <p:nvPr>
            <p:extLst>
              <p:ext uri="{D42A27DB-BD31-4B8C-83A1-F6EECF244321}">
                <p14:modId xmlns:p14="http://schemas.microsoft.com/office/powerpoint/2010/main" val="3775119264"/>
              </p:ext>
            </p:extLst>
          </p:nvPr>
        </p:nvGraphicFramePr>
        <p:xfrm>
          <a:off x="0" y="571500"/>
          <a:ext cx="12192000" cy="6286500"/>
        </p:xfrm>
        <a:graphic>
          <a:graphicData uri="http://schemas.openxmlformats.org/drawingml/2006/table">
            <a:tbl>
              <a:tblPr firstRow="1" bandRow="1">
                <a:tableStyleId>{5C22544A-7EE6-4342-B048-85BDC9FD1C3A}</a:tableStyleId>
              </a:tblPr>
              <a:tblGrid>
                <a:gridCol w="1600589">
                  <a:extLst>
                    <a:ext uri="{9D8B030D-6E8A-4147-A177-3AD203B41FA5}">
                      <a16:colId xmlns:a16="http://schemas.microsoft.com/office/drawing/2014/main" val="2572558903"/>
                    </a:ext>
                  </a:extLst>
                </a:gridCol>
                <a:gridCol w="8940802">
                  <a:extLst>
                    <a:ext uri="{9D8B030D-6E8A-4147-A177-3AD203B41FA5}">
                      <a16:colId xmlns:a16="http://schemas.microsoft.com/office/drawing/2014/main" val="52853676"/>
                    </a:ext>
                  </a:extLst>
                </a:gridCol>
                <a:gridCol w="1650609">
                  <a:extLst>
                    <a:ext uri="{9D8B030D-6E8A-4147-A177-3AD203B41FA5}">
                      <a16:colId xmlns:a16="http://schemas.microsoft.com/office/drawing/2014/main" val="1684097402"/>
                    </a:ext>
                  </a:extLst>
                </a:gridCol>
              </a:tblGrid>
              <a:tr h="486728">
                <a:tc>
                  <a:txBody>
                    <a:bodyPr/>
                    <a:lstStyle/>
                    <a:p>
                      <a:pPr algn="ctr" fontAlgn="ctr"/>
                      <a:r>
                        <a:rPr lang="el-GR" sz="1400" b="1" i="0" u="none" strike="noStrike" dirty="0">
                          <a:solidFill>
                            <a:srgbClr val="000000"/>
                          </a:solidFill>
                          <a:effectLst/>
                          <a:latin typeface="Calibri" panose="020F0502020204030204" pitchFamily="34" charset="0"/>
                        </a:rPr>
                        <a:t>Προτεραιότητα</a:t>
                      </a:r>
                    </a:p>
                  </a:txBody>
                  <a:tcPr marL="9525" marR="9525" marT="9525" marB="0" anchor="ctr">
                    <a:solidFill>
                      <a:schemeClr val="tx2">
                        <a:lumMod val="60000"/>
                        <a:lumOff val="40000"/>
                      </a:schemeClr>
                    </a:solidFill>
                  </a:tcPr>
                </a:tc>
                <a:tc>
                  <a:txBody>
                    <a:bodyPr/>
                    <a:lstStyle/>
                    <a:p>
                      <a:pPr algn="ctr" fontAlgn="ctr"/>
                      <a:r>
                        <a:rPr lang="el-GR" sz="1400" b="1" i="0" u="none" strike="noStrike" dirty="0">
                          <a:solidFill>
                            <a:srgbClr val="000000"/>
                          </a:solidFill>
                          <a:effectLst/>
                          <a:latin typeface="Calibri" panose="020F0502020204030204" pitchFamily="34" charset="0"/>
                        </a:rPr>
                        <a:t>Περιεχόμενο παρέμβασης</a:t>
                      </a:r>
                    </a:p>
                  </a:txBody>
                  <a:tcPr marL="9525" marR="9525" marT="9525" marB="0" anchor="ctr">
                    <a:solidFill>
                      <a:schemeClr val="tx2">
                        <a:lumMod val="60000"/>
                        <a:lumOff val="40000"/>
                      </a:schemeClr>
                    </a:solidFill>
                  </a:tcPr>
                </a:tc>
                <a:tc>
                  <a:txBody>
                    <a:bodyPr/>
                    <a:lstStyle/>
                    <a:p>
                      <a:pPr algn="ctr" fontAlgn="ctr"/>
                      <a:r>
                        <a:rPr lang="el-GR" sz="1400" b="1" i="0" u="none" strike="noStrike" dirty="0">
                          <a:solidFill>
                            <a:srgbClr val="000000"/>
                          </a:solidFill>
                          <a:effectLst/>
                          <a:latin typeface="Calibri" panose="020F0502020204030204" pitchFamily="34" charset="0"/>
                        </a:rPr>
                        <a:t>Περιοχή </a:t>
                      </a:r>
                      <a:br>
                        <a:rPr lang="el-GR" sz="1400" b="1" i="0" u="none" strike="noStrike" dirty="0">
                          <a:solidFill>
                            <a:srgbClr val="000000"/>
                          </a:solidFill>
                          <a:effectLst/>
                          <a:latin typeface="Calibri" panose="020F0502020204030204" pitchFamily="34" charset="0"/>
                        </a:rPr>
                      </a:br>
                      <a:r>
                        <a:rPr lang="el-GR" sz="1400" b="1" i="0" u="none" strike="noStrike" dirty="0">
                          <a:solidFill>
                            <a:srgbClr val="000000"/>
                          </a:solidFill>
                          <a:effectLst/>
                          <a:latin typeface="Calibri" panose="020F0502020204030204" pitchFamily="34" charset="0"/>
                        </a:rPr>
                        <a:t>παρέμβασης</a:t>
                      </a:r>
                    </a:p>
                  </a:txBody>
                  <a:tcPr marL="9525" marR="9525" marT="9525" marB="0" anchor="ctr">
                    <a:solidFill>
                      <a:schemeClr val="tx2">
                        <a:lumMod val="60000"/>
                        <a:lumOff val="40000"/>
                      </a:schemeClr>
                    </a:solidFill>
                  </a:tcPr>
                </a:tc>
                <a:extLst>
                  <a:ext uri="{0D108BD9-81ED-4DB2-BD59-A6C34878D82A}">
                    <a16:rowId xmlns:a16="http://schemas.microsoft.com/office/drawing/2014/main" val="722951308"/>
                  </a:ext>
                </a:extLst>
              </a:tr>
              <a:tr h="2064325">
                <a:tc rowSpan="5">
                  <a:txBody>
                    <a:bodyPr/>
                    <a:lstStyle/>
                    <a:p>
                      <a:pPr algn="ctr"/>
                      <a:r>
                        <a:rPr lang="el-GR" sz="1200" b="1" dirty="0">
                          <a:latin typeface="Calibri" panose="020F0502020204030204" pitchFamily="34" charset="0"/>
                          <a:cs typeface="Calibri" panose="020F0502020204030204" pitchFamily="34" charset="0"/>
                        </a:rPr>
                        <a:t>1. Ενίσχυση και προώθηση </a:t>
                      </a:r>
                    </a:p>
                    <a:p>
                      <a:pPr algn="ctr"/>
                      <a:r>
                        <a:rPr lang="el-GR" sz="1200" b="1" dirty="0">
                          <a:latin typeface="Calibri" panose="020F0502020204030204" pitchFamily="34" charset="0"/>
                          <a:cs typeface="Calibri" panose="020F0502020204030204" pitchFamily="34" charset="0"/>
                        </a:rPr>
                        <a:t>Επιχειρηματικότητας</a:t>
                      </a:r>
                    </a:p>
                  </a:txBody>
                  <a:tcPr anchor="ctr"/>
                </a:tc>
                <a:tc>
                  <a:txBody>
                    <a:bodyPr/>
                    <a:lstStyle/>
                    <a:p>
                      <a:pPr algn="l"/>
                      <a:r>
                        <a:rPr lang="el-GR" sz="1200" b="1">
                          <a:latin typeface="Calibri" panose="020F0502020204030204" pitchFamily="34" charset="0"/>
                          <a:cs typeface="Calibri" panose="020F0502020204030204" pitchFamily="34" charset="0"/>
                        </a:rPr>
                        <a:t>Π1.1</a:t>
                      </a:r>
                      <a:r>
                        <a:rPr lang="el-GR" sz="1200" b="1" dirty="0">
                          <a:latin typeface="Calibri" panose="020F0502020204030204" pitchFamily="34" charset="0"/>
                          <a:cs typeface="Calibri" panose="020F0502020204030204" pitchFamily="34" charset="0"/>
                        </a:rPr>
                        <a:t>: Ενίσχυση της ικανότητας έρευνας και καινοτομίας και αξιοποίηση των προηγμένων τεχνολογιών</a:t>
                      </a:r>
                    </a:p>
                    <a:p>
                      <a:pPr algn="l"/>
                      <a:r>
                        <a:rPr lang="el-GR" sz="1200" dirty="0">
                          <a:latin typeface="Calibri" panose="020F0502020204030204" pitchFamily="34" charset="0"/>
                          <a:cs typeface="Calibri" panose="020F0502020204030204" pitchFamily="34" charset="0"/>
                        </a:rPr>
                        <a:t>Η παρέμβαση περιλαμβάνει </a:t>
                      </a:r>
                      <a:r>
                        <a:rPr lang="el-GR" sz="1200" b="1" dirty="0">
                          <a:latin typeface="Calibri" panose="020F0502020204030204" pitchFamily="34" charset="0"/>
                          <a:cs typeface="Calibri" panose="020F0502020204030204" pitchFamily="34" charset="0"/>
                        </a:rPr>
                        <a:t>δύο εμβληματικά έργα: τη Ζώνη Καινοτομίας </a:t>
                      </a:r>
                      <a:r>
                        <a:rPr lang="el-GR" sz="1200" b="0" dirty="0">
                          <a:latin typeface="Calibri" panose="020F0502020204030204" pitchFamily="34" charset="0"/>
                          <a:cs typeface="Calibri" panose="020F0502020204030204" pitchFamily="34" charset="0"/>
                        </a:rPr>
                        <a:t>και</a:t>
                      </a:r>
                      <a:r>
                        <a:rPr lang="el-GR" sz="1200" b="1" dirty="0">
                          <a:latin typeface="Calibri" panose="020F0502020204030204" pitchFamily="34" charset="0"/>
                          <a:cs typeface="Calibri" panose="020F0502020204030204" pitchFamily="34" charset="0"/>
                        </a:rPr>
                        <a:t> το Πράσινο Κέντρο Δεδομένων και </a:t>
                      </a:r>
                      <a:r>
                        <a:rPr lang="el-GR" sz="1200" b="1" dirty="0" err="1">
                          <a:latin typeface="Calibri" panose="020F0502020204030204" pitchFamily="34" charset="0"/>
                          <a:cs typeface="Calibri" panose="020F0502020204030204" pitchFamily="34" charset="0"/>
                        </a:rPr>
                        <a:t>Υπερυπολογιστή</a:t>
                      </a:r>
                      <a:r>
                        <a:rPr lang="el-GR" sz="1200" b="1" dirty="0">
                          <a:latin typeface="Calibri" panose="020F0502020204030204" pitchFamily="34" charset="0"/>
                          <a:cs typeface="Calibri" panose="020F0502020204030204" pitchFamily="34" charset="0"/>
                        </a:rPr>
                        <a:t> Δυτικής Μακεδονίας </a:t>
                      </a:r>
                    </a:p>
                    <a:p>
                      <a:pPr algn="l"/>
                      <a:r>
                        <a:rPr lang="el-GR" sz="1200" dirty="0">
                          <a:latin typeface="Calibri" panose="020F0502020204030204" pitchFamily="34" charset="0"/>
                          <a:cs typeface="Calibri" panose="020F0502020204030204" pitchFamily="34" charset="0"/>
                        </a:rPr>
                        <a:t>Επιπλέον δράσεις: Στήριξη υφιστάμενων και δημιουργία νεοφυών και νέων επιχειρήσεων, εκκολαπτηρίων και εταιρειών παροχής συμβουλευτικών υπηρεσιών για την ανάπτυξη της καινοτομίας, της εξωστρέφειας και της ανταγωνιστικότητας των επιχειρήσεων, τη διασύνδεση τους με το σύστημα Έρευνας και Καινοτομίας με έμφαση σε τομείς προτεραιότητας της εθνικής στρατηγικής έξυπνης εξειδίκευσης, στους οποίους στοχεύει και η περιφερειακή στρατηγική (ενέργεια, τεχνολογίες πληροφορικής/επικοινωνιών, περιβάλλον και κυκλική οικονομία), όπως και τις </a:t>
                      </a:r>
                    </a:p>
                    <a:p>
                      <a:pPr algn="l"/>
                      <a:r>
                        <a:rPr lang="el-GR" sz="1200" dirty="0" err="1">
                          <a:latin typeface="Calibri" panose="020F0502020204030204" pitchFamily="34" charset="0"/>
                          <a:cs typeface="Calibri" panose="020F0502020204030204" pitchFamily="34" charset="0"/>
                        </a:rPr>
                        <a:t>διεπαφές</a:t>
                      </a:r>
                      <a:r>
                        <a:rPr lang="el-GR" sz="1200" dirty="0">
                          <a:latin typeface="Calibri" panose="020F0502020204030204" pitchFamily="34" charset="0"/>
                          <a:cs typeface="Calibri" panose="020F0502020204030204" pitchFamily="34" charset="0"/>
                        </a:rPr>
                        <a:t> μεταξύ μη κοινών τομέων των δύο στρατηγικών (π.χ. υλικά μπαταριών, ηλιακών πάνελ, ανεμογεννητριών)και αντιμετώπιση της έλλειψης ανθρώπινου δυναμικού υψηλών προσόντων στις τοπικές επιχειρήσεις.</a:t>
                      </a:r>
                    </a:p>
                  </a:txBody>
                  <a:tcPr/>
                </a:tc>
                <a:tc>
                  <a:txBody>
                    <a:bodyPr/>
                    <a:lstStyle/>
                    <a:p>
                      <a:pPr algn="ctr"/>
                      <a:r>
                        <a:rPr lang="el-GR" sz="1200" dirty="0">
                          <a:latin typeface="Calibri" panose="020F0502020204030204" pitchFamily="34" charset="0"/>
                          <a:cs typeface="Calibri" panose="020F0502020204030204" pitchFamily="34" charset="0"/>
                        </a:rPr>
                        <a:t>ΠΕ Κοζάνης, ΠΕ </a:t>
                      </a:r>
                    </a:p>
                    <a:p>
                      <a:pPr algn="ctr"/>
                      <a:r>
                        <a:rPr lang="el-GR" sz="1200" dirty="0">
                          <a:latin typeface="Calibri" panose="020F0502020204030204" pitchFamily="34" charset="0"/>
                          <a:cs typeface="Calibri" panose="020F0502020204030204" pitchFamily="34" charset="0"/>
                        </a:rPr>
                        <a:t>Φλώρινας, ΠΕ </a:t>
                      </a:r>
                    </a:p>
                    <a:p>
                      <a:pPr algn="ctr"/>
                      <a:r>
                        <a:rPr lang="el-GR" sz="1200" dirty="0">
                          <a:latin typeface="Calibri" panose="020F0502020204030204" pitchFamily="34" charset="0"/>
                          <a:cs typeface="Calibri" panose="020F0502020204030204" pitchFamily="34" charset="0"/>
                        </a:rPr>
                        <a:t>Καστοριάς, ΠΕ </a:t>
                      </a:r>
                    </a:p>
                    <a:p>
                      <a:pPr algn="ctr"/>
                      <a:r>
                        <a:rPr lang="el-GR" sz="1200" dirty="0">
                          <a:latin typeface="Calibri" panose="020F0502020204030204" pitchFamily="34" charset="0"/>
                          <a:cs typeface="Calibri" panose="020F0502020204030204" pitchFamily="34" charset="0"/>
                        </a:rPr>
                        <a:t>Γρεβενών</a:t>
                      </a:r>
                    </a:p>
                  </a:txBody>
                  <a:tcPr anchor="ctr"/>
                </a:tc>
                <a:extLst>
                  <a:ext uri="{0D108BD9-81ED-4DB2-BD59-A6C34878D82A}">
                    <a16:rowId xmlns:a16="http://schemas.microsoft.com/office/drawing/2014/main" val="1843132158"/>
                  </a:ext>
                </a:extLst>
              </a:tr>
              <a:tr h="884711">
                <a:tc vMerge="1">
                  <a:txBody>
                    <a:bodyPr/>
                    <a:lstStyle/>
                    <a:p>
                      <a:endParaRPr lang="el-GR" sz="1200">
                        <a:latin typeface="Calibri" panose="020F0502020204030204" pitchFamily="34" charset="0"/>
                        <a:cs typeface="Calibri" panose="020F0502020204030204" pitchFamily="34" charset="0"/>
                      </a:endParaRPr>
                    </a:p>
                  </a:txBody>
                  <a:tcPr/>
                </a:tc>
                <a:tc>
                  <a:txBody>
                    <a:bodyPr/>
                    <a:lstStyle/>
                    <a:p>
                      <a:r>
                        <a:rPr lang="el-GR" sz="1200" b="1" dirty="0">
                          <a:latin typeface="Calibri" panose="020F0502020204030204" pitchFamily="34" charset="0"/>
                          <a:cs typeface="Calibri" panose="020F0502020204030204" pitchFamily="34" charset="0"/>
                        </a:rPr>
                        <a:t>Π1.2: Εκμετάλλευση των οφελών της </a:t>
                      </a:r>
                      <a:r>
                        <a:rPr lang="el-GR" sz="1200" b="1" dirty="0" err="1">
                          <a:latin typeface="Calibri" panose="020F0502020204030204" pitchFamily="34" charset="0"/>
                          <a:cs typeface="Calibri" panose="020F0502020204030204" pitchFamily="34" charset="0"/>
                        </a:rPr>
                        <a:t>ψηφιοποίησης</a:t>
                      </a:r>
                      <a:r>
                        <a:rPr lang="el-GR" sz="1200" b="1" dirty="0">
                          <a:latin typeface="Calibri" panose="020F0502020204030204" pitchFamily="34" charset="0"/>
                          <a:cs typeface="Calibri" panose="020F0502020204030204" pitchFamily="34" charset="0"/>
                        </a:rPr>
                        <a:t> για τις επιχειρήσεις.</a:t>
                      </a:r>
                    </a:p>
                    <a:p>
                      <a:r>
                        <a:rPr lang="el-GR" sz="1200" dirty="0">
                          <a:latin typeface="Calibri" panose="020F0502020204030204" pitchFamily="34" charset="0"/>
                          <a:cs typeface="Calibri" panose="020F0502020204030204" pitchFamily="34" charset="0"/>
                        </a:rPr>
                        <a:t>Δράσεις στήριξης της ανταγωνιστικότητας των επιχειρήσεων, μέσω του ψηφιακού μετασχηματισμού τους.</a:t>
                      </a:r>
                    </a:p>
                  </a:txBody>
                  <a:tcPr/>
                </a:tc>
                <a:tc>
                  <a:txBody>
                    <a:bodyPr/>
                    <a:lstStyle/>
                    <a:p>
                      <a:pPr algn="ctr"/>
                      <a:r>
                        <a:rPr lang="el-GR" sz="1200" dirty="0">
                          <a:latin typeface="Calibri" panose="020F0502020204030204" pitchFamily="34" charset="0"/>
                          <a:cs typeface="Calibri" panose="020F0502020204030204" pitchFamily="34" charset="0"/>
                        </a:rPr>
                        <a:t>ΠΕ Κοζάνης, ΠΕ </a:t>
                      </a:r>
                    </a:p>
                    <a:p>
                      <a:pPr algn="ctr"/>
                      <a:r>
                        <a:rPr lang="el-GR" sz="1200" dirty="0">
                          <a:latin typeface="Calibri" panose="020F0502020204030204" pitchFamily="34" charset="0"/>
                          <a:cs typeface="Calibri" panose="020F0502020204030204" pitchFamily="34" charset="0"/>
                        </a:rPr>
                        <a:t>Φλώρινας, ΠΕ </a:t>
                      </a:r>
                    </a:p>
                    <a:p>
                      <a:pPr algn="ctr"/>
                      <a:r>
                        <a:rPr lang="el-GR" sz="1200" dirty="0">
                          <a:latin typeface="Calibri" panose="020F0502020204030204" pitchFamily="34" charset="0"/>
                          <a:cs typeface="Calibri" panose="020F0502020204030204" pitchFamily="34" charset="0"/>
                        </a:rPr>
                        <a:t>Καστοριάς, ΠΕ </a:t>
                      </a:r>
                    </a:p>
                    <a:p>
                      <a:pPr algn="ctr"/>
                      <a:r>
                        <a:rPr lang="el-GR" sz="1200" dirty="0">
                          <a:latin typeface="Calibri" panose="020F0502020204030204" pitchFamily="34" charset="0"/>
                          <a:cs typeface="Calibri" panose="020F0502020204030204" pitchFamily="34" charset="0"/>
                        </a:rPr>
                        <a:t>Γρεβενών</a:t>
                      </a:r>
                    </a:p>
                  </a:txBody>
                  <a:tcPr anchor="ctr"/>
                </a:tc>
                <a:extLst>
                  <a:ext uri="{0D108BD9-81ED-4DB2-BD59-A6C34878D82A}">
                    <a16:rowId xmlns:a16="http://schemas.microsoft.com/office/drawing/2014/main" val="2467009834"/>
                  </a:ext>
                </a:extLst>
              </a:tr>
              <a:tr h="884711">
                <a:tc vMerge="1">
                  <a:txBody>
                    <a:bodyPr/>
                    <a:lstStyle/>
                    <a:p>
                      <a:endParaRPr lang="el-GR" dirty="0"/>
                    </a:p>
                  </a:txBody>
                  <a:tcPr/>
                </a:tc>
                <a:tc>
                  <a:txBody>
                    <a:bodyPr/>
                    <a:lstStyle/>
                    <a:p>
                      <a:r>
                        <a:rPr lang="el-GR" sz="1200" b="1" dirty="0">
                          <a:latin typeface="Calibri" panose="020F0502020204030204" pitchFamily="34" charset="0"/>
                          <a:cs typeface="Calibri" panose="020F0502020204030204" pitchFamily="34" charset="0"/>
                        </a:rPr>
                        <a:t>Π1.3: Ενίσχυση της ανάπτυξης και της ανταγωνιστικότητας των ΠΜΕ και ΜΜΕ.</a:t>
                      </a:r>
                    </a:p>
                    <a:p>
                      <a:r>
                        <a:rPr lang="el-GR" sz="1200" dirty="0">
                          <a:latin typeface="Calibri" panose="020F0502020204030204" pitchFamily="34" charset="0"/>
                          <a:cs typeface="Calibri" panose="020F0502020204030204" pitchFamily="34" charset="0"/>
                        </a:rPr>
                        <a:t>Δράσεις στήριξης της ανταγωνιστικότητας των ΠΜΕ και ΜΜΕ στους </a:t>
                      </a:r>
                      <a:r>
                        <a:rPr lang="el-GR" sz="1200" dirty="0" err="1">
                          <a:latin typeface="Calibri" panose="020F0502020204030204" pitchFamily="34" charset="0"/>
                          <a:cs typeface="Calibri" panose="020F0502020204030204" pitchFamily="34" charset="0"/>
                        </a:rPr>
                        <a:t>παρακμάζοντες</a:t>
                      </a:r>
                      <a:r>
                        <a:rPr lang="el-GR" sz="1200" dirty="0">
                          <a:latin typeface="Calibri" panose="020F0502020204030204" pitchFamily="34" charset="0"/>
                          <a:cs typeface="Calibri" panose="020F0502020204030204" pitchFamily="34" charset="0"/>
                        </a:rPr>
                        <a:t> και τους μετασχηματιζόμενους τομείς και ίδρυσης επιχειρήσεων, στο πλαίσιο του μετασχηματισμού του υφιστάμενου παραγωγικού προτύπου και του πράσινου μετασχηματισμό των επιχειρήσεων. Υποστήριξη της κοινωνικής οικονομίας.</a:t>
                      </a:r>
                    </a:p>
                  </a:txBody>
                  <a:tcPr/>
                </a:tc>
                <a:tc>
                  <a:txBody>
                    <a:bodyPr/>
                    <a:lstStyle/>
                    <a:p>
                      <a:pPr algn="ctr"/>
                      <a:r>
                        <a:rPr lang="el-GR" sz="1200" dirty="0">
                          <a:latin typeface="Calibri" panose="020F0502020204030204" pitchFamily="34" charset="0"/>
                          <a:cs typeface="Calibri" panose="020F0502020204030204" pitchFamily="34" charset="0"/>
                        </a:rPr>
                        <a:t>ΠΕ Κοζάνης, ΠΕ </a:t>
                      </a:r>
                    </a:p>
                    <a:p>
                      <a:pPr algn="ctr"/>
                      <a:r>
                        <a:rPr lang="el-GR" sz="1200" dirty="0">
                          <a:latin typeface="Calibri" panose="020F0502020204030204" pitchFamily="34" charset="0"/>
                          <a:cs typeface="Calibri" panose="020F0502020204030204" pitchFamily="34" charset="0"/>
                        </a:rPr>
                        <a:t>Φλώρινας, ΠΕ </a:t>
                      </a:r>
                    </a:p>
                    <a:p>
                      <a:pPr algn="ctr"/>
                      <a:r>
                        <a:rPr lang="el-GR" sz="1200" dirty="0">
                          <a:latin typeface="Calibri" panose="020F0502020204030204" pitchFamily="34" charset="0"/>
                          <a:cs typeface="Calibri" panose="020F0502020204030204" pitchFamily="34" charset="0"/>
                        </a:rPr>
                        <a:t>Καστοριάς, ΠΕ </a:t>
                      </a:r>
                    </a:p>
                    <a:p>
                      <a:pPr algn="ctr"/>
                      <a:r>
                        <a:rPr lang="el-GR" sz="1200" dirty="0">
                          <a:latin typeface="Calibri" panose="020F0502020204030204" pitchFamily="34" charset="0"/>
                          <a:cs typeface="Calibri" panose="020F0502020204030204" pitchFamily="34" charset="0"/>
                        </a:rPr>
                        <a:t>Γρεβενών</a:t>
                      </a:r>
                    </a:p>
                  </a:txBody>
                  <a:tcPr anchor="ctr"/>
                </a:tc>
                <a:extLst>
                  <a:ext uri="{0D108BD9-81ED-4DB2-BD59-A6C34878D82A}">
                    <a16:rowId xmlns:a16="http://schemas.microsoft.com/office/drawing/2014/main" val="3210789146"/>
                  </a:ext>
                </a:extLst>
              </a:tr>
              <a:tr h="884711">
                <a:tc vMerge="1">
                  <a:txBody>
                    <a:bodyPr/>
                    <a:lstStyle/>
                    <a:p>
                      <a:pPr algn="ctr"/>
                      <a:endParaRPr lang="el-GR" sz="1200" b="1" dirty="0">
                        <a:latin typeface="Calibri" panose="020F0502020204030204" pitchFamily="34" charset="0"/>
                        <a:cs typeface="Calibri" panose="020F0502020204030204" pitchFamily="34" charset="0"/>
                      </a:endParaRPr>
                    </a:p>
                  </a:txBody>
                  <a:tcPr anchor="ctr"/>
                </a:tc>
                <a:tc>
                  <a:txBody>
                    <a:bodyPr/>
                    <a:lstStyle/>
                    <a:p>
                      <a:r>
                        <a:rPr lang="el-GR" sz="1200" b="1" dirty="0">
                          <a:latin typeface="Calibri" panose="020F0502020204030204" pitchFamily="34" charset="0"/>
                          <a:cs typeface="Calibri" panose="020F0502020204030204" pitchFamily="34" charset="0"/>
                        </a:rPr>
                        <a:t>Π1.4: Οργανωμένοι χωρικοί υποδοχείς.</a:t>
                      </a:r>
                    </a:p>
                    <a:p>
                      <a:r>
                        <a:rPr lang="el-GR" sz="1200" b="1" dirty="0">
                          <a:latin typeface="Calibri" panose="020F0502020204030204" pitchFamily="34" charset="0"/>
                          <a:cs typeface="Calibri" panose="020F0502020204030204" pitchFamily="34" charset="0"/>
                        </a:rPr>
                        <a:t>Εμβληματικό έργο: Πάρκο κυκλικής οικονομίας</a:t>
                      </a:r>
                    </a:p>
                    <a:p>
                      <a:r>
                        <a:rPr lang="el-GR" sz="1200" dirty="0">
                          <a:latin typeface="Calibri" panose="020F0502020204030204" pitchFamily="34" charset="0"/>
                          <a:cs typeface="Calibri" panose="020F0502020204030204" pitchFamily="34" charset="0"/>
                        </a:rPr>
                        <a:t>Επιπλέον, αναβάθμιση υφιστάμενων και υποστήριξη της δημιουργίας νέων οργανωμένων χωρικών υποδοχέων παραγωγικών δραστηριοτήτων (επιχειρηματικά πάρκα) σε υποβαθμισμένες εκτάσεις και εγκαταστάσεις. </a:t>
                      </a:r>
                    </a:p>
                  </a:txBody>
                  <a:tcPr/>
                </a:tc>
                <a:tc>
                  <a:txBody>
                    <a:bodyPr/>
                    <a:lstStyle/>
                    <a:p>
                      <a:pPr algn="ctr"/>
                      <a:r>
                        <a:rPr lang="el-GR" sz="1200" dirty="0">
                          <a:latin typeface="Calibri" panose="020F0502020204030204" pitchFamily="34" charset="0"/>
                          <a:cs typeface="Calibri" panose="020F0502020204030204" pitchFamily="34" charset="0"/>
                        </a:rPr>
                        <a:t>ΠΕ Κοζάνης, ΠΕ </a:t>
                      </a:r>
                    </a:p>
                    <a:p>
                      <a:pPr algn="ctr"/>
                      <a:r>
                        <a:rPr lang="el-GR" sz="1200" dirty="0">
                          <a:latin typeface="Calibri" panose="020F0502020204030204" pitchFamily="34" charset="0"/>
                          <a:cs typeface="Calibri" panose="020F0502020204030204" pitchFamily="34" charset="0"/>
                        </a:rPr>
                        <a:t>Φλώρινας</a:t>
                      </a:r>
                    </a:p>
                  </a:txBody>
                  <a:tcPr anchor="ctr"/>
                </a:tc>
                <a:extLst>
                  <a:ext uri="{0D108BD9-81ED-4DB2-BD59-A6C34878D82A}">
                    <a16:rowId xmlns:a16="http://schemas.microsoft.com/office/drawing/2014/main" val="1863483821"/>
                  </a:ext>
                </a:extLst>
              </a:tr>
              <a:tr h="1081314">
                <a:tc vMerge="1">
                  <a:txBody>
                    <a:bodyPr/>
                    <a:lstStyle/>
                    <a:p>
                      <a:pPr algn="ctr"/>
                      <a:endParaRPr lang="el-GR" sz="1200" b="1" dirty="0">
                        <a:latin typeface="Calibri" panose="020F0502020204030204" pitchFamily="34" charset="0"/>
                        <a:cs typeface="Calibri" panose="020F0502020204030204" pitchFamily="34" charset="0"/>
                      </a:endParaRPr>
                    </a:p>
                  </a:txBody>
                  <a:tcPr anchor="ctr"/>
                </a:tc>
                <a:tc>
                  <a:txBody>
                    <a:bodyPr/>
                    <a:lstStyle/>
                    <a:p>
                      <a:r>
                        <a:rPr lang="el-GR" sz="1200" b="1" dirty="0">
                          <a:latin typeface="Calibri" panose="020F0502020204030204" pitchFamily="34" charset="0"/>
                          <a:cs typeface="Calibri" panose="020F0502020204030204" pitchFamily="34" charset="0"/>
                        </a:rPr>
                        <a:t>Π1.5: Μεγάλες παραγωγικές επενδύσεις.</a:t>
                      </a:r>
                    </a:p>
                    <a:p>
                      <a:r>
                        <a:rPr lang="el-GR" sz="1200" dirty="0">
                          <a:latin typeface="Calibri" panose="020F0502020204030204" pitchFamily="34" charset="0"/>
                          <a:cs typeface="Calibri" panose="020F0502020204030204" pitchFamily="34" charset="0"/>
                        </a:rPr>
                        <a:t>Υποστήριξη της υλοποίησης παραγωγικών επενδύσεων σημαντικής κλίμακας για να ενισχυθεί ο ενεργειακός πυλώνας, η καθετοποίηση της αλυσίδας αξίας και η δημιουργία παραγωγικών μονάδων πέραν της ενέργειας (υπό</a:t>
                      </a:r>
                      <a:r>
                        <a:rPr lang="en-US" sz="1200" dirty="0">
                          <a:latin typeface="Calibri" panose="020F0502020204030204" pitchFamily="34" charset="0"/>
                          <a:cs typeface="Calibri" panose="020F0502020204030204" pitchFamily="34" charset="0"/>
                        </a:rPr>
                        <a:t> </a:t>
                      </a:r>
                      <a:r>
                        <a:rPr lang="el-GR" sz="1200" dirty="0">
                          <a:latin typeface="Calibri" panose="020F0502020204030204" pitchFamily="34" charset="0"/>
                          <a:cs typeface="Calibri" panose="020F0502020204030204" pitchFamily="34" charset="0"/>
                        </a:rPr>
                        <a:t>διαμόρφωση βρίσκεται ένα πλαίσιο επενδυτικών κινήτρων, προκειμένου να προσελκυστούν μέσω ανοιχτών προσκλήσεων εκδήλωσης ενδιαφέροντος, μεγάλες ιδιωτικές επενδύσεις, για την επίτευξη των στόχων μετάβασης).</a:t>
                      </a:r>
                    </a:p>
                  </a:txBody>
                  <a:tcPr/>
                </a:tc>
                <a:tc>
                  <a:txBody>
                    <a:bodyPr/>
                    <a:lstStyle/>
                    <a:p>
                      <a:pPr algn="ctr"/>
                      <a:r>
                        <a:rPr lang="el-GR" sz="1200" dirty="0">
                          <a:latin typeface="Calibri" panose="020F0502020204030204" pitchFamily="34" charset="0"/>
                          <a:cs typeface="Calibri" panose="020F0502020204030204" pitchFamily="34" charset="0"/>
                        </a:rPr>
                        <a:t>ΠΕ Κοζάνης, ΠΕ </a:t>
                      </a:r>
                    </a:p>
                    <a:p>
                      <a:pPr algn="ctr"/>
                      <a:r>
                        <a:rPr lang="el-GR" sz="1200" dirty="0">
                          <a:latin typeface="Calibri" panose="020F0502020204030204" pitchFamily="34" charset="0"/>
                          <a:cs typeface="Calibri" panose="020F0502020204030204" pitchFamily="34" charset="0"/>
                        </a:rPr>
                        <a:t>Φλώρινας, ΠΕ </a:t>
                      </a:r>
                    </a:p>
                    <a:p>
                      <a:pPr algn="ctr"/>
                      <a:r>
                        <a:rPr lang="el-GR" sz="1200" dirty="0">
                          <a:latin typeface="Calibri" panose="020F0502020204030204" pitchFamily="34" charset="0"/>
                          <a:cs typeface="Calibri" panose="020F0502020204030204" pitchFamily="34" charset="0"/>
                        </a:rPr>
                        <a:t>Καστοριάς, ΠΕ </a:t>
                      </a:r>
                    </a:p>
                    <a:p>
                      <a:pPr algn="ctr"/>
                      <a:r>
                        <a:rPr lang="el-GR" sz="1200" dirty="0">
                          <a:latin typeface="Calibri" panose="020F0502020204030204" pitchFamily="34" charset="0"/>
                          <a:cs typeface="Calibri" panose="020F0502020204030204" pitchFamily="34" charset="0"/>
                        </a:rPr>
                        <a:t>Γρεβενών</a:t>
                      </a:r>
                    </a:p>
                  </a:txBody>
                  <a:tcPr anchor="ctr"/>
                </a:tc>
                <a:extLst>
                  <a:ext uri="{0D108BD9-81ED-4DB2-BD59-A6C34878D82A}">
                    <a16:rowId xmlns:a16="http://schemas.microsoft.com/office/drawing/2014/main" val="2197467815"/>
                  </a:ext>
                </a:extLst>
              </a:tr>
            </a:tbl>
          </a:graphicData>
        </a:graphic>
      </p:graphicFrame>
    </p:spTree>
    <p:extLst>
      <p:ext uri="{BB962C8B-B14F-4D97-AF65-F5344CB8AC3E}">
        <p14:creationId xmlns:p14="http://schemas.microsoft.com/office/powerpoint/2010/main" val="3739823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Πίνακας 4">
            <a:extLst>
              <a:ext uri="{FF2B5EF4-FFF2-40B4-BE49-F238E27FC236}">
                <a16:creationId xmlns:a16="http://schemas.microsoft.com/office/drawing/2014/main" id="{2610DF03-2DB4-4E43-8E1C-81F7ECA69D25}"/>
              </a:ext>
            </a:extLst>
          </p:cNvPr>
          <p:cNvGraphicFramePr>
            <a:graphicFrameLocks noGrp="1"/>
          </p:cNvGraphicFramePr>
          <p:nvPr>
            <p:extLst>
              <p:ext uri="{D42A27DB-BD31-4B8C-83A1-F6EECF244321}">
                <p14:modId xmlns:p14="http://schemas.microsoft.com/office/powerpoint/2010/main" val="4071356319"/>
              </p:ext>
            </p:extLst>
          </p:nvPr>
        </p:nvGraphicFramePr>
        <p:xfrm>
          <a:off x="0" y="0"/>
          <a:ext cx="12192000" cy="6954525"/>
        </p:xfrm>
        <a:graphic>
          <a:graphicData uri="http://schemas.openxmlformats.org/drawingml/2006/table">
            <a:tbl>
              <a:tblPr firstRow="1" bandRow="1">
                <a:tableStyleId>{5C22544A-7EE6-4342-B048-85BDC9FD1C3A}</a:tableStyleId>
              </a:tblPr>
              <a:tblGrid>
                <a:gridCol w="1600590">
                  <a:extLst>
                    <a:ext uri="{9D8B030D-6E8A-4147-A177-3AD203B41FA5}">
                      <a16:colId xmlns:a16="http://schemas.microsoft.com/office/drawing/2014/main" val="2572558903"/>
                    </a:ext>
                  </a:extLst>
                </a:gridCol>
                <a:gridCol w="8940801">
                  <a:extLst>
                    <a:ext uri="{9D8B030D-6E8A-4147-A177-3AD203B41FA5}">
                      <a16:colId xmlns:a16="http://schemas.microsoft.com/office/drawing/2014/main" val="52853676"/>
                    </a:ext>
                  </a:extLst>
                </a:gridCol>
                <a:gridCol w="1650609">
                  <a:extLst>
                    <a:ext uri="{9D8B030D-6E8A-4147-A177-3AD203B41FA5}">
                      <a16:colId xmlns:a16="http://schemas.microsoft.com/office/drawing/2014/main" val="1684097402"/>
                    </a:ext>
                  </a:extLst>
                </a:gridCol>
              </a:tblGrid>
              <a:tr h="457695">
                <a:tc>
                  <a:txBody>
                    <a:bodyPr/>
                    <a:lstStyle/>
                    <a:p>
                      <a:pPr algn="ctr" fontAlgn="ctr"/>
                      <a:r>
                        <a:rPr lang="el-GR" sz="1400" b="1" i="0" u="none" strike="noStrike" dirty="0">
                          <a:solidFill>
                            <a:srgbClr val="000000"/>
                          </a:solidFill>
                          <a:effectLst/>
                          <a:latin typeface="Calibri" panose="020F0502020204030204" pitchFamily="34" charset="0"/>
                        </a:rPr>
                        <a:t>Προτεραιότητα</a:t>
                      </a:r>
                    </a:p>
                  </a:txBody>
                  <a:tcPr marL="9525" marR="9525" marT="9525" marB="0" anchor="ctr">
                    <a:solidFill>
                      <a:schemeClr val="tx2">
                        <a:lumMod val="60000"/>
                        <a:lumOff val="40000"/>
                      </a:schemeClr>
                    </a:solidFill>
                  </a:tcPr>
                </a:tc>
                <a:tc>
                  <a:txBody>
                    <a:bodyPr/>
                    <a:lstStyle/>
                    <a:p>
                      <a:pPr algn="ctr" fontAlgn="ctr"/>
                      <a:r>
                        <a:rPr lang="el-GR" sz="1400" b="1" i="0" u="none" strike="noStrike" dirty="0">
                          <a:solidFill>
                            <a:srgbClr val="000000"/>
                          </a:solidFill>
                          <a:effectLst/>
                          <a:latin typeface="Calibri" panose="020F0502020204030204" pitchFamily="34" charset="0"/>
                        </a:rPr>
                        <a:t>Περιεχόμενο παρέμβασης</a:t>
                      </a:r>
                    </a:p>
                  </a:txBody>
                  <a:tcPr marL="9525" marR="9525" marT="9525" marB="0" anchor="ctr">
                    <a:solidFill>
                      <a:schemeClr val="tx2">
                        <a:lumMod val="60000"/>
                        <a:lumOff val="40000"/>
                      </a:schemeClr>
                    </a:solidFill>
                  </a:tcPr>
                </a:tc>
                <a:tc>
                  <a:txBody>
                    <a:bodyPr/>
                    <a:lstStyle/>
                    <a:p>
                      <a:pPr algn="ctr" fontAlgn="ctr"/>
                      <a:r>
                        <a:rPr lang="el-GR" sz="1400" b="1" i="0" u="none" strike="noStrike" dirty="0">
                          <a:solidFill>
                            <a:srgbClr val="000000"/>
                          </a:solidFill>
                          <a:effectLst/>
                          <a:latin typeface="Calibri" panose="020F0502020204030204" pitchFamily="34" charset="0"/>
                        </a:rPr>
                        <a:t>Περιοχή </a:t>
                      </a:r>
                      <a:br>
                        <a:rPr lang="el-GR" sz="1400" b="1" i="0" u="none" strike="noStrike" dirty="0">
                          <a:solidFill>
                            <a:srgbClr val="000000"/>
                          </a:solidFill>
                          <a:effectLst/>
                          <a:latin typeface="Calibri" panose="020F0502020204030204" pitchFamily="34" charset="0"/>
                        </a:rPr>
                      </a:br>
                      <a:r>
                        <a:rPr lang="el-GR" sz="1400" b="1" i="0" u="none" strike="noStrike" dirty="0">
                          <a:solidFill>
                            <a:srgbClr val="000000"/>
                          </a:solidFill>
                          <a:effectLst/>
                          <a:latin typeface="Calibri" panose="020F0502020204030204" pitchFamily="34" charset="0"/>
                        </a:rPr>
                        <a:t>παρέμβασης</a:t>
                      </a:r>
                    </a:p>
                  </a:txBody>
                  <a:tcPr marL="9525" marR="9525" marT="9525" marB="0" anchor="ctr">
                    <a:solidFill>
                      <a:schemeClr val="tx2">
                        <a:lumMod val="60000"/>
                        <a:lumOff val="40000"/>
                      </a:schemeClr>
                    </a:solidFill>
                  </a:tcPr>
                </a:tc>
                <a:extLst>
                  <a:ext uri="{0D108BD9-81ED-4DB2-BD59-A6C34878D82A}">
                    <a16:rowId xmlns:a16="http://schemas.microsoft.com/office/drawing/2014/main" val="722951308"/>
                  </a:ext>
                </a:extLst>
              </a:tr>
              <a:tr h="1066147">
                <a:tc rowSpan="3">
                  <a:txBody>
                    <a:bodyPr/>
                    <a:lstStyle/>
                    <a:p>
                      <a:pPr algn="ctr"/>
                      <a:r>
                        <a:rPr lang="el-GR" sz="1200" b="1" dirty="0">
                          <a:latin typeface="Calibri" panose="020F0502020204030204" pitchFamily="34" charset="0"/>
                          <a:cs typeface="Calibri" panose="020F0502020204030204" pitchFamily="34" charset="0"/>
                        </a:rPr>
                        <a:t>2. Ενεργειακή μετάβαση -</a:t>
                      </a:r>
                    </a:p>
                    <a:p>
                      <a:pPr algn="ctr"/>
                      <a:r>
                        <a:rPr lang="el-GR" sz="1200" b="1" dirty="0">
                          <a:latin typeface="Calibri" panose="020F0502020204030204" pitchFamily="34" charset="0"/>
                          <a:cs typeface="Calibri" panose="020F0502020204030204" pitchFamily="34" charset="0"/>
                        </a:rPr>
                        <a:t>κλιματική ουδετερότητα</a:t>
                      </a:r>
                    </a:p>
                  </a:txBody>
                  <a:tcPr anchor="ctr"/>
                </a:tc>
                <a:tc>
                  <a:txBody>
                    <a:bodyPr/>
                    <a:lstStyle/>
                    <a:p>
                      <a:pPr algn="l"/>
                      <a:r>
                        <a:rPr lang="el-GR" sz="1200" b="1" dirty="0">
                          <a:latin typeface="Calibri" panose="020F0502020204030204" pitchFamily="34" charset="0"/>
                          <a:cs typeface="Calibri" panose="020F0502020204030204" pitchFamily="34" charset="0"/>
                        </a:rPr>
                        <a:t>Π2.1 Προώθηση μέτρων ενεργειακής απόδοσης.</a:t>
                      </a:r>
                    </a:p>
                    <a:p>
                      <a:pPr algn="l"/>
                      <a:r>
                        <a:rPr lang="el-GR" sz="1200" dirty="0">
                          <a:latin typeface="Calibri" panose="020F0502020204030204" pitchFamily="34" charset="0"/>
                          <a:cs typeface="Calibri" panose="020F0502020204030204" pitchFamily="34" charset="0"/>
                        </a:rPr>
                        <a:t>Δράσεις υποστήριξης της ενεργειακής απόδοσης και της </a:t>
                      </a:r>
                      <a:r>
                        <a:rPr lang="el-GR" sz="1200" dirty="0" err="1">
                          <a:latin typeface="Calibri" panose="020F0502020204030204" pitchFamily="34" charset="0"/>
                          <a:cs typeface="Calibri" panose="020F0502020204030204" pitchFamily="34" charset="0"/>
                        </a:rPr>
                        <a:t>αυτοπαραγωγής</a:t>
                      </a:r>
                      <a:r>
                        <a:rPr lang="el-GR" sz="1200" dirty="0">
                          <a:latin typeface="Calibri" panose="020F0502020204030204" pitchFamily="34" charset="0"/>
                          <a:cs typeface="Calibri" panose="020F0502020204030204" pitchFamily="34" charset="0"/>
                        </a:rPr>
                        <a:t> στα νοικοκυριά, για τη μείωση της ενεργειακής πενίας, ενίσχυσης της ενεργειακής αναβάθμισης/απόδοσης των δημόσιων και δημοτικών κτιρίων και υποδομών, και της ενεργειακής απόδοσης και </a:t>
                      </a:r>
                      <a:r>
                        <a:rPr lang="el-GR" sz="1200" dirty="0" err="1">
                          <a:latin typeface="Calibri" panose="020F0502020204030204" pitchFamily="34" charset="0"/>
                          <a:cs typeface="Calibri" panose="020F0502020204030204" pitchFamily="34" charset="0"/>
                        </a:rPr>
                        <a:t>αυτοπαραγωγής</a:t>
                      </a:r>
                      <a:r>
                        <a:rPr lang="el-GR" sz="1200" dirty="0">
                          <a:latin typeface="Calibri" panose="020F0502020204030204" pitchFamily="34" charset="0"/>
                          <a:cs typeface="Calibri" panose="020F0502020204030204" pitchFamily="34" charset="0"/>
                        </a:rPr>
                        <a:t> σε κτίρια γραφείων και κτίρια παραγωγικών μονάδων, στήριξης των ενεργειακών κοινοτήτων για κάλυψη τμήματος του κόστους εγκατάστασης συστημάτων </a:t>
                      </a:r>
                      <a:r>
                        <a:rPr lang="el-GR" sz="1200" dirty="0" err="1">
                          <a:latin typeface="Calibri" panose="020F0502020204030204" pitchFamily="34" charset="0"/>
                          <a:cs typeface="Calibri" panose="020F0502020204030204" pitchFamily="34" charset="0"/>
                        </a:rPr>
                        <a:t>αυτοπαραγωγής</a:t>
                      </a:r>
                      <a:r>
                        <a:rPr lang="el-GR" sz="1200" dirty="0">
                          <a:latin typeface="Calibri" panose="020F0502020204030204" pitchFamily="34" charset="0"/>
                          <a:cs typeface="Calibri" panose="020F0502020204030204" pitchFamily="34" charset="0"/>
                        </a:rPr>
                        <a:t>, θέρμανσης ή/και έργων ενεργειακής αναβάθμισης.</a:t>
                      </a:r>
                    </a:p>
                  </a:txBody>
                  <a:tcPr/>
                </a:tc>
                <a:tc>
                  <a:txBody>
                    <a:bodyPr/>
                    <a:lstStyle/>
                    <a:p>
                      <a:pPr algn="ctr"/>
                      <a:r>
                        <a:rPr lang="el-GR" sz="1200" dirty="0">
                          <a:latin typeface="Calibri" panose="020F0502020204030204" pitchFamily="34" charset="0"/>
                          <a:cs typeface="Calibri" panose="020F0502020204030204" pitchFamily="34" charset="0"/>
                        </a:rPr>
                        <a:t>ΠΕ Κοζάνης, ΠΕ </a:t>
                      </a:r>
                    </a:p>
                    <a:p>
                      <a:pPr algn="ctr"/>
                      <a:r>
                        <a:rPr lang="el-GR" sz="1200" dirty="0">
                          <a:latin typeface="Calibri" panose="020F0502020204030204" pitchFamily="34" charset="0"/>
                          <a:cs typeface="Calibri" panose="020F0502020204030204" pitchFamily="34" charset="0"/>
                        </a:rPr>
                        <a:t>Φλώρινας, ΠΕ </a:t>
                      </a:r>
                    </a:p>
                    <a:p>
                      <a:pPr algn="ctr"/>
                      <a:r>
                        <a:rPr lang="el-GR" sz="1200" dirty="0">
                          <a:latin typeface="Calibri" panose="020F0502020204030204" pitchFamily="34" charset="0"/>
                          <a:cs typeface="Calibri" panose="020F0502020204030204" pitchFamily="34" charset="0"/>
                        </a:rPr>
                        <a:t>Καστοριάς, ΠΕ </a:t>
                      </a:r>
                    </a:p>
                    <a:p>
                      <a:pPr algn="ctr"/>
                      <a:r>
                        <a:rPr lang="el-GR" sz="1200" dirty="0">
                          <a:latin typeface="Calibri" panose="020F0502020204030204" pitchFamily="34" charset="0"/>
                          <a:cs typeface="Calibri" panose="020F0502020204030204" pitchFamily="34" charset="0"/>
                        </a:rPr>
                        <a:t>Γρεβενών</a:t>
                      </a:r>
                    </a:p>
                  </a:txBody>
                  <a:tcPr anchor="ctr"/>
                </a:tc>
                <a:extLst>
                  <a:ext uri="{0D108BD9-81ED-4DB2-BD59-A6C34878D82A}">
                    <a16:rowId xmlns:a16="http://schemas.microsoft.com/office/drawing/2014/main" val="1843132158"/>
                  </a:ext>
                </a:extLst>
              </a:tr>
              <a:tr h="1419729">
                <a:tc vMerge="1">
                  <a:txBody>
                    <a:bodyPr/>
                    <a:lstStyle/>
                    <a:p>
                      <a:endParaRPr lang="el-GR" sz="1200">
                        <a:latin typeface="Calibri" panose="020F0502020204030204" pitchFamily="34" charset="0"/>
                        <a:cs typeface="Calibri" panose="020F0502020204030204" pitchFamily="34" charset="0"/>
                      </a:endParaRPr>
                    </a:p>
                  </a:txBody>
                  <a:tcPr/>
                </a:tc>
                <a:tc>
                  <a:txBody>
                    <a:bodyPr/>
                    <a:lstStyle/>
                    <a:p>
                      <a:r>
                        <a:rPr lang="el-GR" sz="1200" b="1" dirty="0">
                          <a:latin typeface="Calibri" panose="020F0502020204030204" pitchFamily="34" charset="0"/>
                          <a:cs typeface="Calibri" panose="020F0502020204030204" pitchFamily="34" charset="0"/>
                        </a:rPr>
                        <a:t>Π2.2 Προαγωγή των ανανεώσιμων πηγών ενέργειας.</a:t>
                      </a:r>
                    </a:p>
                    <a:p>
                      <a:r>
                        <a:rPr lang="el-GR" sz="1200" b="1" dirty="0">
                          <a:latin typeface="Calibri" panose="020F0502020204030204" pitchFamily="34" charset="0"/>
                          <a:cs typeface="Calibri" panose="020F0502020204030204" pitchFamily="34" charset="0"/>
                        </a:rPr>
                        <a:t>Εμβληματικό έργο: Κόμβος Καινοτομίας για το υδρογόνο και την Αποθήκευση Ενέργειας</a:t>
                      </a:r>
                      <a:r>
                        <a:rPr lang="el-GR" sz="1200" dirty="0">
                          <a:latin typeface="Calibri" panose="020F0502020204030204" pitchFamily="34" charset="0"/>
                          <a:cs typeface="Calibri" panose="020F0502020204030204" pitchFamily="34" charset="0"/>
                        </a:rPr>
                        <a:t>, ως θύλακας της Ζώνης </a:t>
                      </a:r>
                    </a:p>
                    <a:p>
                      <a:r>
                        <a:rPr lang="el-GR" sz="1200" dirty="0">
                          <a:latin typeface="Calibri" panose="020F0502020204030204" pitchFamily="34" charset="0"/>
                          <a:cs typeface="Calibri" panose="020F0502020204030204" pitchFamily="34" charset="0"/>
                        </a:rPr>
                        <a:t>Καινοτομίας. </a:t>
                      </a:r>
                    </a:p>
                    <a:p>
                      <a:r>
                        <a:rPr lang="el-GR" sz="1200" dirty="0">
                          <a:latin typeface="Calibri" panose="020F0502020204030204" pitchFamily="34" charset="0"/>
                          <a:cs typeface="Calibri" panose="020F0502020204030204" pitchFamily="34" charset="0"/>
                        </a:rPr>
                        <a:t>Επιπλέον έργα προς υποστήριξη: Κατασκευή μονάδων θέρμανσης με αντλίες θερμότητας και χρήση ΑΠΕ για τηλεθερμάνσεις, μικρά συστήματα θέρμανσης και θερμικές χρήσεις με αξιοποίηση των ΑΠΕ. Ανάπτυξη υποδομών που θα καταστήσουν εφικτή τη μείωση του κόστους θέρμανσης από τη βιομάζα. Κατασκευή μονάδας δέσμευσης ή/και αξιοποίησης CO2 σε τηλεθερμάνσεις που χρησιμοποιούν αποκλειστικά ΑΠΕ. Δημιουργία Κέντρου Διαχείρισης Βιομάζας για τη δασική και αγροτική υπολειμματική βιομάζα, </a:t>
                      </a:r>
                      <a:r>
                        <a:rPr lang="el-GR" sz="1200" dirty="0" err="1">
                          <a:latin typeface="Calibri" panose="020F0502020204030204" pitchFamily="34" charset="0"/>
                          <a:cs typeface="Calibri" panose="020F0502020204030204" pitchFamily="34" charset="0"/>
                        </a:rPr>
                        <a:t>κ.ο.κ.</a:t>
                      </a:r>
                      <a:endParaRPr lang="el-GR" sz="1200" dirty="0">
                        <a:latin typeface="Calibri" panose="020F0502020204030204" pitchFamily="34" charset="0"/>
                        <a:cs typeface="Calibri" panose="020F0502020204030204" pitchFamily="34" charset="0"/>
                      </a:endParaRPr>
                    </a:p>
                  </a:txBody>
                  <a:tcPr/>
                </a:tc>
                <a:tc>
                  <a:txBody>
                    <a:bodyPr/>
                    <a:lstStyle/>
                    <a:p>
                      <a:pPr algn="ctr"/>
                      <a:r>
                        <a:rPr lang="el-GR" sz="1200" dirty="0">
                          <a:latin typeface="Calibri" panose="020F0502020204030204" pitchFamily="34" charset="0"/>
                          <a:cs typeface="Calibri" panose="020F0502020204030204" pitchFamily="34" charset="0"/>
                        </a:rPr>
                        <a:t>ΠΕ Κοζάνης, ΠΕ </a:t>
                      </a:r>
                    </a:p>
                    <a:p>
                      <a:pPr algn="ctr"/>
                      <a:r>
                        <a:rPr lang="el-GR" sz="1200" dirty="0">
                          <a:latin typeface="Calibri" panose="020F0502020204030204" pitchFamily="34" charset="0"/>
                          <a:cs typeface="Calibri" panose="020F0502020204030204" pitchFamily="34" charset="0"/>
                        </a:rPr>
                        <a:t>Φλώρινας, ΠΕ </a:t>
                      </a:r>
                    </a:p>
                    <a:p>
                      <a:pPr algn="ctr"/>
                      <a:r>
                        <a:rPr lang="el-GR" sz="1200" dirty="0">
                          <a:latin typeface="Calibri" panose="020F0502020204030204" pitchFamily="34" charset="0"/>
                          <a:cs typeface="Calibri" panose="020F0502020204030204" pitchFamily="34" charset="0"/>
                        </a:rPr>
                        <a:t>Καστοριάς, ΠΕ </a:t>
                      </a:r>
                    </a:p>
                    <a:p>
                      <a:pPr algn="ctr"/>
                      <a:r>
                        <a:rPr lang="el-GR" sz="1200" dirty="0">
                          <a:latin typeface="Calibri" panose="020F0502020204030204" pitchFamily="34" charset="0"/>
                          <a:cs typeface="Calibri" panose="020F0502020204030204" pitchFamily="34" charset="0"/>
                        </a:rPr>
                        <a:t>Γρεβενών</a:t>
                      </a:r>
                    </a:p>
                  </a:txBody>
                  <a:tcPr anchor="ctr"/>
                </a:tc>
                <a:extLst>
                  <a:ext uri="{0D108BD9-81ED-4DB2-BD59-A6C34878D82A}">
                    <a16:rowId xmlns:a16="http://schemas.microsoft.com/office/drawing/2014/main" val="2467009834"/>
                  </a:ext>
                </a:extLst>
              </a:tr>
              <a:tr h="1167336">
                <a:tc vMerge="1">
                  <a:txBody>
                    <a:bodyPr/>
                    <a:lstStyle/>
                    <a:p>
                      <a:endParaRPr lang="el-GR" dirty="0"/>
                    </a:p>
                  </a:txBody>
                  <a:tcPr/>
                </a:tc>
                <a:tc>
                  <a:txBody>
                    <a:bodyPr/>
                    <a:lstStyle/>
                    <a:p>
                      <a:r>
                        <a:rPr lang="el-GR" sz="1200" b="1" dirty="0">
                          <a:latin typeface="Calibri" panose="020F0502020204030204" pitchFamily="34" charset="0"/>
                          <a:cs typeface="Calibri" panose="020F0502020204030204" pitchFamily="34" charset="0"/>
                        </a:rPr>
                        <a:t>Π2.3 Ανάπτυξη έξυπνων ενεργειακών συστημάτων, δικτύων, εξοπλισμού αποθήκευσης και ηλεκτροκίνησης.</a:t>
                      </a:r>
                    </a:p>
                    <a:p>
                      <a:r>
                        <a:rPr lang="el-GR" sz="1200" dirty="0">
                          <a:latin typeface="Calibri" panose="020F0502020204030204" pitchFamily="34" charset="0"/>
                          <a:cs typeface="Calibri" panose="020F0502020204030204" pitchFamily="34" charset="0"/>
                        </a:rPr>
                        <a:t>Ανάδειξη περιοχής ως </a:t>
                      </a:r>
                      <a:r>
                        <a:rPr lang="el-GR" sz="1200" b="1" dirty="0">
                          <a:latin typeface="Calibri" panose="020F0502020204030204" pitchFamily="34" charset="0"/>
                          <a:cs typeface="Calibri" panose="020F0502020204030204" pitchFamily="34" charset="0"/>
                        </a:rPr>
                        <a:t>Εναλλακτικού Ενεργειακού Κόμβου </a:t>
                      </a:r>
                      <a:r>
                        <a:rPr lang="el-GR" sz="1200" dirty="0">
                          <a:latin typeface="Calibri" panose="020F0502020204030204" pitchFamily="34" charset="0"/>
                          <a:cs typeface="Calibri" panose="020F0502020204030204" pitchFamily="34" charset="0"/>
                        </a:rPr>
                        <a:t>για τη χώρα.</a:t>
                      </a:r>
                    </a:p>
                    <a:p>
                      <a:r>
                        <a:rPr lang="el-GR" sz="1200" dirty="0">
                          <a:latin typeface="Calibri" panose="020F0502020204030204" pitchFamily="34" charset="0"/>
                          <a:cs typeface="Calibri" panose="020F0502020204030204" pitchFamily="34" charset="0"/>
                        </a:rPr>
                        <a:t>Υποστήριξη δράσεων όπως: Ανάπτυξη υποδομών αποθήκευσης ενέργειας που παράγεται από ΑΠΕ (</a:t>
                      </a:r>
                      <a:r>
                        <a:rPr lang="el-GR" sz="1200" dirty="0" err="1">
                          <a:latin typeface="Calibri" panose="020F0502020204030204" pitchFamily="34" charset="0"/>
                          <a:cs typeface="Calibri" panose="020F0502020204030204" pitchFamily="34" charset="0"/>
                        </a:rPr>
                        <a:t>αντλησιοταμίευση</a:t>
                      </a:r>
                      <a:r>
                        <a:rPr lang="el-GR" sz="1200" dirty="0">
                          <a:latin typeface="Calibri" panose="020F0502020204030204" pitchFamily="34" charset="0"/>
                          <a:cs typeface="Calibri" panose="020F0502020204030204" pitchFamily="34" charset="0"/>
                        </a:rPr>
                        <a:t>, συσσωρευτές, θερμική αποθήκευση, κ.λπ.). Αναβάθμιση των δικτύων ηλεκτρικής ενέργειας για την αύξηση της εγκατεστημένης ισχύος ΑΠΕ. Ηλεκτροκίνησης και κίνησης με καθαρά καύσιμα. Δημιουργία σημείων φόρτισης και ανεφοδιασμού.</a:t>
                      </a:r>
                    </a:p>
                  </a:txBody>
                  <a:tcPr/>
                </a:tc>
                <a:tc>
                  <a:txBody>
                    <a:bodyPr/>
                    <a:lstStyle/>
                    <a:p>
                      <a:pPr algn="ctr"/>
                      <a:r>
                        <a:rPr lang="el-GR" sz="1200" dirty="0">
                          <a:latin typeface="Calibri" panose="020F0502020204030204" pitchFamily="34" charset="0"/>
                          <a:cs typeface="Calibri" panose="020F0502020204030204" pitchFamily="34" charset="0"/>
                        </a:rPr>
                        <a:t>ΠΕ Κοζάνης, ΠΕ </a:t>
                      </a:r>
                    </a:p>
                    <a:p>
                      <a:pPr algn="ctr"/>
                      <a:r>
                        <a:rPr lang="el-GR" sz="1200" dirty="0">
                          <a:latin typeface="Calibri" panose="020F0502020204030204" pitchFamily="34" charset="0"/>
                          <a:cs typeface="Calibri" panose="020F0502020204030204" pitchFamily="34" charset="0"/>
                        </a:rPr>
                        <a:t>Φλώρινας, ΠΕ </a:t>
                      </a:r>
                    </a:p>
                    <a:p>
                      <a:pPr algn="ctr"/>
                      <a:r>
                        <a:rPr lang="el-GR" sz="1200" dirty="0">
                          <a:latin typeface="Calibri" panose="020F0502020204030204" pitchFamily="34" charset="0"/>
                          <a:cs typeface="Calibri" panose="020F0502020204030204" pitchFamily="34" charset="0"/>
                        </a:rPr>
                        <a:t>Καστοριάς, ΠΕ </a:t>
                      </a:r>
                    </a:p>
                    <a:p>
                      <a:pPr algn="ctr"/>
                      <a:r>
                        <a:rPr lang="el-GR" sz="1200" dirty="0">
                          <a:latin typeface="Calibri" panose="020F0502020204030204" pitchFamily="34" charset="0"/>
                          <a:cs typeface="Calibri" panose="020F0502020204030204" pitchFamily="34" charset="0"/>
                        </a:rPr>
                        <a:t>Γρεβενών</a:t>
                      </a:r>
                    </a:p>
                  </a:txBody>
                  <a:tcPr anchor="ctr"/>
                </a:tc>
                <a:extLst>
                  <a:ext uri="{0D108BD9-81ED-4DB2-BD59-A6C34878D82A}">
                    <a16:rowId xmlns:a16="http://schemas.microsoft.com/office/drawing/2014/main" val="3210789146"/>
                  </a:ext>
                </a:extLst>
              </a:tr>
              <a:tr h="999489">
                <a:tc rowSpan="3">
                  <a:txBody>
                    <a:bodyPr/>
                    <a:lstStyle/>
                    <a:p>
                      <a:pPr algn="ctr"/>
                      <a:r>
                        <a:rPr lang="el-GR" sz="1200" b="1" dirty="0">
                          <a:latin typeface="Calibri" panose="020F0502020204030204" pitchFamily="34" charset="0"/>
                          <a:cs typeface="Calibri" panose="020F0502020204030204" pitchFamily="34" charset="0"/>
                        </a:rPr>
                        <a:t>3. Αναπροσαρμογή χρήσεων </a:t>
                      </a:r>
                    </a:p>
                    <a:p>
                      <a:pPr algn="ctr"/>
                      <a:r>
                        <a:rPr lang="el-GR" sz="1200" b="1" dirty="0">
                          <a:latin typeface="Calibri" panose="020F0502020204030204" pitchFamily="34" charset="0"/>
                          <a:cs typeface="Calibri" panose="020F0502020204030204" pitchFamily="34" charset="0"/>
                        </a:rPr>
                        <a:t>γης - κυκλική οικονομία</a:t>
                      </a:r>
                    </a:p>
                  </a:txBody>
                  <a:tcPr anchor="ctr"/>
                </a:tc>
                <a:tc>
                  <a:txBody>
                    <a:bodyPr/>
                    <a:lstStyle/>
                    <a:p>
                      <a:r>
                        <a:rPr lang="el-GR" sz="1200" b="1" dirty="0">
                          <a:latin typeface="Calibri" panose="020F0502020204030204" pitchFamily="34" charset="0"/>
                          <a:cs typeface="Calibri" panose="020F0502020204030204" pitchFamily="34" charset="0"/>
                        </a:rPr>
                        <a:t>Π3.1 Αναπροσαρμογή των εδαφών και των εγκαταστάσεων στα </a:t>
                      </a:r>
                      <a:r>
                        <a:rPr lang="el-GR" sz="1200" b="1" dirty="0" err="1">
                          <a:latin typeface="Calibri" panose="020F0502020204030204" pitchFamily="34" charset="0"/>
                          <a:cs typeface="Calibri" panose="020F0502020204030204" pitchFamily="34" charset="0"/>
                        </a:rPr>
                        <a:t>λιγνιτικά</a:t>
                      </a:r>
                      <a:r>
                        <a:rPr lang="el-GR" sz="1200" b="1" dirty="0">
                          <a:latin typeface="Calibri" panose="020F0502020204030204" pitchFamily="34" charset="0"/>
                          <a:cs typeface="Calibri" panose="020F0502020204030204" pitchFamily="34" charset="0"/>
                        </a:rPr>
                        <a:t> πεδία.</a:t>
                      </a:r>
                    </a:p>
                    <a:p>
                      <a:r>
                        <a:rPr lang="el-GR" sz="1200" dirty="0">
                          <a:latin typeface="Calibri" panose="020F0502020204030204" pitchFamily="34" charset="0"/>
                          <a:cs typeface="Calibri" panose="020F0502020204030204" pitchFamily="34" charset="0"/>
                        </a:rPr>
                        <a:t>Υποστήριξη δράσεων για την αναγέννηση, απορρύπανση και αποκατάσταση των υποβαθμισμένων εκτάσεων και εγκαταστάσεων των περιοχών Κοζάνης και Φλώρινας, παρεμβάσεων πράσινων υποδομών, όπως είναι τα αντιπλημμυρικά έργα, οι αναβαθμίδες για την καλλιέργεια, οι δράσεις αποκατάστασης, διαχείρισης και παρακολούθησης της βιοποικιλότητας υποδομές διευκόλυνσης της προσβασιμότητας, δημιουργίας πράσινων σημείων, </a:t>
                      </a:r>
                      <a:r>
                        <a:rPr lang="el-GR" sz="1200" dirty="0" err="1">
                          <a:latin typeface="Calibri" panose="020F0502020204030204" pitchFamily="34" charset="0"/>
                          <a:cs typeface="Calibri" panose="020F0502020204030204" pitchFamily="34" charset="0"/>
                        </a:rPr>
                        <a:t>κ.ο.κ</a:t>
                      </a:r>
                      <a:endParaRPr lang="el-GR" sz="1200" dirty="0">
                        <a:latin typeface="Calibri" panose="020F0502020204030204" pitchFamily="34" charset="0"/>
                        <a:cs typeface="Calibri" panose="020F0502020204030204" pitchFamily="34" charset="0"/>
                      </a:endParaRPr>
                    </a:p>
                  </a:txBody>
                  <a:tcPr/>
                </a:tc>
                <a:tc>
                  <a:txBody>
                    <a:bodyPr/>
                    <a:lstStyle/>
                    <a:p>
                      <a:pPr algn="ctr"/>
                      <a:r>
                        <a:rPr lang="el-GR" sz="1200" dirty="0">
                          <a:latin typeface="Calibri" panose="020F0502020204030204" pitchFamily="34" charset="0"/>
                          <a:cs typeface="Calibri" panose="020F0502020204030204" pitchFamily="34" charset="0"/>
                        </a:rPr>
                        <a:t>ΠΕ Κοζάνης, ΠΕ Φλώρινας</a:t>
                      </a:r>
                    </a:p>
                  </a:txBody>
                  <a:tcPr anchor="ctr"/>
                </a:tc>
                <a:extLst>
                  <a:ext uri="{0D108BD9-81ED-4DB2-BD59-A6C34878D82A}">
                    <a16:rowId xmlns:a16="http://schemas.microsoft.com/office/drawing/2014/main" val="1476136040"/>
                  </a:ext>
                </a:extLst>
              </a:tr>
              <a:tr h="831938">
                <a:tc vMerge="1">
                  <a:txBody>
                    <a:bodyPr/>
                    <a:lstStyle/>
                    <a:p>
                      <a:pPr algn="ctr"/>
                      <a:endParaRPr lang="el-GR" sz="1200" b="1" dirty="0">
                        <a:latin typeface="Calibri" panose="020F0502020204030204" pitchFamily="34" charset="0"/>
                        <a:cs typeface="Calibri" panose="020F0502020204030204" pitchFamily="34" charset="0"/>
                      </a:endParaRPr>
                    </a:p>
                  </a:txBody>
                  <a:tcPr anchor="ctr"/>
                </a:tc>
                <a:tc>
                  <a:txBody>
                    <a:bodyPr/>
                    <a:lstStyle/>
                    <a:p>
                      <a:r>
                        <a:rPr lang="el-GR" sz="1200" b="1" dirty="0">
                          <a:latin typeface="Calibri" panose="020F0502020204030204" pitchFamily="34" charset="0"/>
                          <a:cs typeface="Calibri" panose="020F0502020204030204" pitchFamily="34" charset="0"/>
                        </a:rPr>
                        <a:t>Π3.2 Προώθηση της μετάβασης σε μια κυκλική οικονομία.</a:t>
                      </a:r>
                    </a:p>
                    <a:p>
                      <a:r>
                        <a:rPr lang="el-GR" sz="1200" dirty="0">
                          <a:latin typeface="Calibri" panose="020F0502020204030204" pitchFamily="34" charset="0"/>
                          <a:cs typeface="Calibri" panose="020F0502020204030204" pitchFamily="34" charset="0"/>
                        </a:rPr>
                        <a:t>Υποστήριξη δράσεων κατασκευής μονάδων βιοαερίου, </a:t>
                      </a:r>
                      <a:r>
                        <a:rPr lang="el-GR" sz="1200" dirty="0" err="1">
                          <a:latin typeface="Calibri" panose="020F0502020204030204" pitchFamily="34" charset="0"/>
                          <a:cs typeface="Calibri" panose="020F0502020204030204" pitchFamily="34" charset="0"/>
                        </a:rPr>
                        <a:t>βιοδιυλιστηρίων</a:t>
                      </a:r>
                      <a:r>
                        <a:rPr lang="el-GR" sz="1200" dirty="0">
                          <a:latin typeface="Calibri" panose="020F0502020204030204" pitchFamily="34" charset="0"/>
                          <a:cs typeface="Calibri" panose="020F0502020204030204" pitchFamily="34" charset="0"/>
                        </a:rPr>
                        <a:t>, αξιοποίησης και κυκλικής διαχείρισης παραπροϊόντων παραγωγικών διεργασιών, επαναχρησιμοποίησης /ανακύκλωσης αποβλήτων, μονάδας ανακύκλωσης </a:t>
                      </a:r>
                      <a:r>
                        <a:rPr lang="el-GR" sz="1200" dirty="0" err="1">
                          <a:latin typeface="Calibri" panose="020F0502020204030204" pitchFamily="34" charset="0"/>
                          <a:cs typeface="Calibri" panose="020F0502020204030204" pitchFamily="34" charset="0"/>
                        </a:rPr>
                        <a:t>φωτοβολταϊκών</a:t>
                      </a:r>
                      <a:r>
                        <a:rPr lang="el-GR" sz="1200" dirty="0">
                          <a:latin typeface="Calibri" panose="020F0502020204030204" pitchFamily="34" charset="0"/>
                          <a:cs typeface="Calibri" panose="020F0502020204030204" pitchFamily="34" charset="0"/>
                        </a:rPr>
                        <a:t> πάνελ, ανακύκλωσης μπαταριών, </a:t>
                      </a:r>
                      <a:r>
                        <a:rPr lang="el-GR" sz="1200" dirty="0" err="1">
                          <a:latin typeface="Calibri" panose="020F0502020204030204" pitchFamily="34" charset="0"/>
                          <a:cs typeface="Calibri" panose="020F0502020204030204" pitchFamily="34" charset="0"/>
                        </a:rPr>
                        <a:t>κ.ο.κ.</a:t>
                      </a:r>
                      <a:r>
                        <a:rPr lang="el-GR" sz="1200" dirty="0">
                          <a:latin typeface="Calibri" panose="020F0502020204030204" pitchFamily="34" charset="0"/>
                          <a:cs typeface="Calibri" panose="020F0502020204030204" pitchFamily="34" charset="0"/>
                        </a:rPr>
                        <a:t> </a:t>
                      </a:r>
                    </a:p>
                  </a:txBody>
                  <a:tcPr/>
                </a:tc>
                <a:tc>
                  <a:txBody>
                    <a:bodyPr/>
                    <a:lstStyle/>
                    <a:p>
                      <a:pPr algn="ctr"/>
                      <a:r>
                        <a:rPr lang="el-GR" sz="1200" dirty="0">
                          <a:latin typeface="Calibri" panose="020F0502020204030204" pitchFamily="34" charset="0"/>
                          <a:cs typeface="Calibri" panose="020F0502020204030204" pitchFamily="34" charset="0"/>
                        </a:rPr>
                        <a:t>ΠΕ Κοζάνης, ΠΕ </a:t>
                      </a:r>
                    </a:p>
                    <a:p>
                      <a:pPr algn="ctr"/>
                      <a:r>
                        <a:rPr lang="el-GR" sz="1200" dirty="0">
                          <a:latin typeface="Calibri" panose="020F0502020204030204" pitchFamily="34" charset="0"/>
                          <a:cs typeface="Calibri" panose="020F0502020204030204" pitchFamily="34" charset="0"/>
                        </a:rPr>
                        <a:t>Φλώρινας, ΠΕ </a:t>
                      </a:r>
                    </a:p>
                    <a:p>
                      <a:pPr algn="ctr"/>
                      <a:r>
                        <a:rPr lang="el-GR" sz="1200" dirty="0">
                          <a:latin typeface="Calibri" panose="020F0502020204030204" pitchFamily="34" charset="0"/>
                          <a:cs typeface="Calibri" panose="020F0502020204030204" pitchFamily="34" charset="0"/>
                        </a:rPr>
                        <a:t>Καστοριάς, ΠΕ </a:t>
                      </a:r>
                    </a:p>
                    <a:p>
                      <a:pPr algn="ctr"/>
                      <a:r>
                        <a:rPr lang="el-GR" sz="1200" dirty="0">
                          <a:latin typeface="Calibri" panose="020F0502020204030204" pitchFamily="34" charset="0"/>
                          <a:cs typeface="Calibri" panose="020F0502020204030204" pitchFamily="34" charset="0"/>
                        </a:rPr>
                        <a:t>Γρεβενών</a:t>
                      </a:r>
                    </a:p>
                  </a:txBody>
                  <a:tcPr anchor="ctr"/>
                </a:tc>
                <a:extLst>
                  <a:ext uri="{0D108BD9-81ED-4DB2-BD59-A6C34878D82A}">
                    <a16:rowId xmlns:a16="http://schemas.microsoft.com/office/drawing/2014/main" val="166218003"/>
                  </a:ext>
                </a:extLst>
              </a:tr>
              <a:tr h="993560">
                <a:tc vMerge="1">
                  <a:txBody>
                    <a:bodyPr/>
                    <a:lstStyle/>
                    <a:p>
                      <a:pPr algn="ctr"/>
                      <a:endParaRPr lang="el-GR" sz="1200" b="1" dirty="0">
                        <a:latin typeface="Calibri" panose="020F0502020204030204" pitchFamily="34" charset="0"/>
                        <a:cs typeface="Calibri" panose="020F0502020204030204" pitchFamily="34" charset="0"/>
                      </a:endParaRPr>
                    </a:p>
                  </a:txBody>
                  <a:tcPr anchor="ctr"/>
                </a:tc>
                <a:tc>
                  <a:txBody>
                    <a:bodyPr/>
                    <a:lstStyle/>
                    <a:p>
                      <a:r>
                        <a:rPr lang="el-GR" sz="1200" b="1" dirty="0">
                          <a:latin typeface="Calibri" panose="020F0502020204030204" pitchFamily="34" charset="0"/>
                          <a:cs typeface="Calibri" panose="020F0502020204030204" pitchFamily="34" charset="0"/>
                        </a:rPr>
                        <a:t>Π3.3 Εξοικονόμηση και αποδοτική χρήση των φυσικών πόρων.</a:t>
                      </a:r>
                    </a:p>
                    <a:p>
                      <a:r>
                        <a:rPr lang="el-GR" sz="1200" dirty="0">
                          <a:latin typeface="Calibri" panose="020F0502020204030204" pitchFamily="34" charset="0"/>
                          <a:cs typeface="Calibri" panose="020F0502020204030204" pitchFamily="34" charset="0"/>
                        </a:rPr>
                        <a:t>Υποστήριξη δράσεων για την αποδοτική χρήση των πόρων, ιδίως του νερού απαραίτητου για βιομηχανικές χρήσεις και παραγωγή πράσινου υδρογόνου, την αντικατάσταση δικτύων ύδρευσης την επαναχρησιμοποίηση νερού από τις Εγκαταστάσεις Επεξεργασίας Λυμάτων για  άρδευση, την αξιοποίηση σύγχρονων ψηφιακών τεχνολογιών για την εφαρμογή έξυπνων συστημάτων άρδευσης, </a:t>
                      </a:r>
                      <a:r>
                        <a:rPr lang="el-GR" sz="1200" dirty="0" err="1">
                          <a:latin typeface="Calibri" panose="020F0502020204030204" pitchFamily="34" charset="0"/>
                          <a:cs typeface="Calibri" panose="020F0502020204030204" pitchFamily="34" charset="0"/>
                        </a:rPr>
                        <a:t>κ.ά</a:t>
                      </a:r>
                      <a:endParaRPr lang="el-GR" sz="1200" dirty="0">
                        <a:latin typeface="Calibri" panose="020F0502020204030204" pitchFamily="34" charset="0"/>
                        <a:cs typeface="Calibri" panose="020F0502020204030204" pitchFamily="34" charset="0"/>
                      </a:endParaRPr>
                    </a:p>
                  </a:txBody>
                  <a:tcPr/>
                </a:tc>
                <a:tc>
                  <a:txBody>
                    <a:bodyPr/>
                    <a:lstStyle/>
                    <a:p>
                      <a:pPr algn="ctr"/>
                      <a:r>
                        <a:rPr lang="el-GR" sz="1200" dirty="0">
                          <a:latin typeface="Calibri" panose="020F0502020204030204" pitchFamily="34" charset="0"/>
                          <a:cs typeface="Calibri" panose="020F0502020204030204" pitchFamily="34" charset="0"/>
                        </a:rPr>
                        <a:t>ΠΕ Κοζάνης, ΠΕ </a:t>
                      </a:r>
                    </a:p>
                    <a:p>
                      <a:pPr algn="ctr"/>
                      <a:r>
                        <a:rPr lang="el-GR" sz="1200" dirty="0">
                          <a:latin typeface="Calibri" panose="020F0502020204030204" pitchFamily="34" charset="0"/>
                          <a:cs typeface="Calibri" panose="020F0502020204030204" pitchFamily="34" charset="0"/>
                        </a:rPr>
                        <a:t>Φλώρινας, ΠΕ </a:t>
                      </a:r>
                    </a:p>
                    <a:p>
                      <a:pPr algn="ctr"/>
                      <a:r>
                        <a:rPr lang="el-GR" sz="1200" dirty="0">
                          <a:latin typeface="Calibri" panose="020F0502020204030204" pitchFamily="34" charset="0"/>
                          <a:cs typeface="Calibri" panose="020F0502020204030204" pitchFamily="34" charset="0"/>
                        </a:rPr>
                        <a:t>Καστοριάς, ΠΕ </a:t>
                      </a:r>
                    </a:p>
                    <a:p>
                      <a:pPr algn="ctr"/>
                      <a:r>
                        <a:rPr lang="el-GR" sz="1200" dirty="0">
                          <a:latin typeface="Calibri" panose="020F0502020204030204" pitchFamily="34" charset="0"/>
                          <a:cs typeface="Calibri" panose="020F0502020204030204" pitchFamily="34" charset="0"/>
                        </a:rPr>
                        <a:t>Γρεβενών</a:t>
                      </a:r>
                    </a:p>
                    <a:p>
                      <a:pPr algn="ctr"/>
                      <a:endParaRPr lang="el-GR" sz="12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892771445"/>
                  </a:ext>
                </a:extLst>
              </a:tr>
            </a:tbl>
          </a:graphicData>
        </a:graphic>
      </p:graphicFrame>
    </p:spTree>
    <p:extLst>
      <p:ext uri="{BB962C8B-B14F-4D97-AF65-F5344CB8AC3E}">
        <p14:creationId xmlns:p14="http://schemas.microsoft.com/office/powerpoint/2010/main" val="993219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4627" y="471616"/>
            <a:ext cx="8936222" cy="5914768"/>
          </a:xfrm>
        </p:spPr>
        <p:txBody>
          <a:bodyPr>
            <a:noAutofit/>
          </a:bodyPr>
          <a:lstStyle/>
          <a:p>
            <a:pPr>
              <a:lnSpc>
                <a:spcPct val="150000"/>
              </a:lnSpc>
            </a:pPr>
            <a:r>
              <a:rPr lang="el-GR" sz="1800" dirty="0">
                <a:latin typeface="Calibri" pitchFamily="34" charset="0"/>
              </a:rPr>
              <a:t>Σε ευθυγράμμιση με τον ευρωπαϊκό στόχο περί μείωσης των εκπομπών ρύπων κατά 55% έως το 2030, η απόφαση του Πρωθυπουργού Κυριάκου Μητσοτάκη, το 2019 από το βήμα της Γενικής Συνέλευσης του ΟΗΕ για αλλαγή του παραγωγικού μοντέλου στις λιγνιτικές περιοχές της χώρας έως το 2028, αποτέλεσε ορόσημο για τη χάραξη της πολιτικής Δίκαιης Αναπτυξιακής Μετάβασης, καθιστώντας την Ελλάδα πρωτοπόρο στην ΕΕ</a:t>
            </a:r>
            <a:r>
              <a:rPr lang="en-US" sz="1800" dirty="0">
                <a:latin typeface="Calibri" pitchFamily="34" charset="0"/>
              </a:rPr>
              <a:t>.</a:t>
            </a:r>
            <a:br>
              <a:rPr lang="el-GR" sz="1800" dirty="0">
                <a:latin typeface="Calibri" pitchFamily="34" charset="0"/>
              </a:rPr>
            </a:br>
            <a:br>
              <a:rPr lang="en-US" sz="1800" dirty="0">
                <a:latin typeface="Calibri" pitchFamily="34" charset="0"/>
              </a:rPr>
            </a:br>
            <a:r>
              <a:rPr lang="el-GR" sz="1800" dirty="0">
                <a:latin typeface="Calibri" pitchFamily="34" charset="0"/>
              </a:rPr>
              <a:t>Ο εθνικός σχεδιασμός για τη Δίκαιη Αναπτυξιακή Μετάβαση και τα μέτρα που περιλαμβάνει, έθεσαν τις περιοχές μετάβασης στο κέντρο του επενδυτικού ενδιαφέροντος, με έμφαση στους τομείς της ενέργειας και του περιβάλλοντος. Η αντικατάσταση του άνθρακα από βιώσιμες και ανταγωνιστικότερες μεθόδους ηλεκτροπαραγωγής με την παράλληλη αλλαγή του παραγωγικού μοντέλου, ανοίγουν ένα ακόμα μεγάλο επενδυτικό πεδίο για την επιχειρηματικότητα. </a:t>
            </a:r>
            <a:br>
              <a:rPr lang="en-US" sz="1800" dirty="0">
                <a:latin typeface="Calibri" pitchFamily="34" charset="0"/>
              </a:rPr>
            </a:br>
            <a:r>
              <a:rPr lang="el-GR" sz="1800" dirty="0">
                <a:latin typeface="Calibri" pitchFamily="34" charset="0"/>
              </a:rPr>
              <a:t>Επενδύσεις σε τομείς όπως η βιομηχανία και η μεταποίηση, η “καθαρή ενέργεια”, ο βιώσιμος τουρισμός και η τεχνολογία, εξασφαλίζουν μια τελείως διαφορετική προοπτική ανάπτυξης για τη χώρα μας, την εθνική οικονομία και την ελληνική κοινωνία</a:t>
            </a:r>
            <a:r>
              <a:rPr lang="en-US" sz="1800" dirty="0">
                <a:latin typeface="Calibri" pitchFamily="34" charset="0"/>
              </a:rPr>
              <a:t>.</a:t>
            </a:r>
            <a:endParaRPr lang="el-GR" sz="1800" dirty="0">
              <a:latin typeface="Calibri" pitchFamily="34" charset="0"/>
            </a:endParaRPr>
          </a:p>
        </p:txBody>
      </p:sp>
      <p:sp>
        <p:nvSpPr>
          <p:cNvPr id="3" name="TextBox 2">
            <a:extLst>
              <a:ext uri="{FF2B5EF4-FFF2-40B4-BE49-F238E27FC236}">
                <a16:creationId xmlns:a16="http://schemas.microsoft.com/office/drawing/2014/main" id="{C75E9C6F-D042-EF7B-8EBE-DE1F9E45DD41}"/>
              </a:ext>
            </a:extLst>
          </p:cNvPr>
          <p:cNvSpPr txBox="1"/>
          <p:nvPr/>
        </p:nvSpPr>
        <p:spPr>
          <a:xfrm>
            <a:off x="717847" y="54231"/>
            <a:ext cx="2683379" cy="461665"/>
          </a:xfrm>
          <a:prstGeom prst="rect">
            <a:avLst/>
          </a:prstGeom>
          <a:solidFill>
            <a:schemeClr val="bg1">
              <a:lumMod val="85000"/>
            </a:schemeClr>
          </a:solidFill>
        </p:spPr>
        <p:txBody>
          <a:bodyPr wrap="square" rtlCol="0">
            <a:spAutoFit/>
          </a:bodyPr>
          <a:lstStyle/>
          <a:p>
            <a:r>
              <a:rPr lang="el-GR" sz="2400" dirty="0">
                <a:solidFill>
                  <a:schemeClr val="accent2">
                    <a:lumMod val="50000"/>
                  </a:schemeClr>
                </a:solidFill>
                <a:latin typeface="Calibri" panose="020F0502020204030204" pitchFamily="34" charset="0"/>
                <a:cs typeface="Calibri" panose="020F0502020204030204" pitchFamily="34" charset="0"/>
              </a:rPr>
              <a:t>ΕΙΣΑΓΩΓΗ</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4">
            <a:extLst>
              <a:ext uri="{FF2B5EF4-FFF2-40B4-BE49-F238E27FC236}">
                <a16:creationId xmlns:a16="http://schemas.microsoft.com/office/drawing/2014/main" id="{B7407D0C-6437-411E-AF85-7D4DAE40299C}"/>
              </a:ext>
            </a:extLst>
          </p:cNvPr>
          <p:cNvGraphicFramePr>
            <a:graphicFrameLocks noGrp="1"/>
          </p:cNvGraphicFramePr>
          <p:nvPr/>
        </p:nvGraphicFramePr>
        <p:xfrm>
          <a:off x="0" y="-1"/>
          <a:ext cx="12192000" cy="6858001"/>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572558903"/>
                    </a:ext>
                  </a:extLst>
                </a:gridCol>
                <a:gridCol w="8941191">
                  <a:extLst>
                    <a:ext uri="{9D8B030D-6E8A-4147-A177-3AD203B41FA5}">
                      <a16:colId xmlns:a16="http://schemas.microsoft.com/office/drawing/2014/main" val="52853676"/>
                    </a:ext>
                  </a:extLst>
                </a:gridCol>
                <a:gridCol w="1650609">
                  <a:extLst>
                    <a:ext uri="{9D8B030D-6E8A-4147-A177-3AD203B41FA5}">
                      <a16:colId xmlns:a16="http://schemas.microsoft.com/office/drawing/2014/main" val="1684097402"/>
                    </a:ext>
                  </a:extLst>
                </a:gridCol>
              </a:tblGrid>
              <a:tr h="446006">
                <a:tc>
                  <a:txBody>
                    <a:bodyPr/>
                    <a:lstStyle/>
                    <a:p>
                      <a:pPr algn="ctr" fontAlgn="ctr"/>
                      <a:r>
                        <a:rPr lang="el-GR" sz="1400" b="1" i="0" u="none" strike="noStrike" dirty="0">
                          <a:solidFill>
                            <a:srgbClr val="000000"/>
                          </a:solidFill>
                          <a:effectLst/>
                          <a:latin typeface="Calibri" panose="020F0502020204030204" pitchFamily="34" charset="0"/>
                        </a:rPr>
                        <a:t>Προτεραιότητα</a:t>
                      </a:r>
                    </a:p>
                  </a:txBody>
                  <a:tcPr marL="9525" marR="9525" marT="9525" marB="0" anchor="ctr">
                    <a:solidFill>
                      <a:schemeClr val="tx2">
                        <a:lumMod val="60000"/>
                        <a:lumOff val="40000"/>
                      </a:schemeClr>
                    </a:solidFill>
                  </a:tcPr>
                </a:tc>
                <a:tc>
                  <a:txBody>
                    <a:bodyPr/>
                    <a:lstStyle/>
                    <a:p>
                      <a:pPr algn="ctr" fontAlgn="ctr"/>
                      <a:r>
                        <a:rPr lang="el-GR" sz="1400" b="1" i="0" u="none" strike="noStrike" dirty="0">
                          <a:solidFill>
                            <a:srgbClr val="000000"/>
                          </a:solidFill>
                          <a:effectLst/>
                          <a:latin typeface="Calibri" panose="020F0502020204030204" pitchFamily="34" charset="0"/>
                        </a:rPr>
                        <a:t>Περιεχόμενο παρέμβασης</a:t>
                      </a:r>
                    </a:p>
                  </a:txBody>
                  <a:tcPr marL="9525" marR="9525" marT="9525" marB="0" anchor="ctr">
                    <a:solidFill>
                      <a:schemeClr val="tx2">
                        <a:lumMod val="60000"/>
                        <a:lumOff val="40000"/>
                      </a:schemeClr>
                    </a:solidFill>
                  </a:tcPr>
                </a:tc>
                <a:tc>
                  <a:txBody>
                    <a:bodyPr/>
                    <a:lstStyle/>
                    <a:p>
                      <a:pPr algn="ctr" fontAlgn="ctr"/>
                      <a:r>
                        <a:rPr lang="el-GR" sz="1400" b="1" i="0" u="none" strike="noStrike" dirty="0">
                          <a:solidFill>
                            <a:srgbClr val="000000"/>
                          </a:solidFill>
                          <a:effectLst/>
                          <a:latin typeface="Calibri" panose="020F0502020204030204" pitchFamily="34" charset="0"/>
                        </a:rPr>
                        <a:t>Περιοχή </a:t>
                      </a:r>
                      <a:br>
                        <a:rPr lang="el-GR" sz="1400" b="1" i="0" u="none" strike="noStrike" dirty="0">
                          <a:solidFill>
                            <a:srgbClr val="000000"/>
                          </a:solidFill>
                          <a:effectLst/>
                          <a:latin typeface="Calibri" panose="020F0502020204030204" pitchFamily="34" charset="0"/>
                        </a:rPr>
                      </a:br>
                      <a:r>
                        <a:rPr lang="el-GR" sz="1400" b="1" i="0" u="none" strike="noStrike" dirty="0">
                          <a:solidFill>
                            <a:srgbClr val="000000"/>
                          </a:solidFill>
                          <a:effectLst/>
                          <a:latin typeface="Calibri" panose="020F0502020204030204" pitchFamily="34" charset="0"/>
                        </a:rPr>
                        <a:t>παρέμβασης</a:t>
                      </a:r>
                    </a:p>
                  </a:txBody>
                  <a:tcPr marL="9525" marR="9525" marT="9525" marB="0" anchor="ctr">
                    <a:solidFill>
                      <a:schemeClr val="tx2">
                        <a:lumMod val="60000"/>
                        <a:lumOff val="40000"/>
                      </a:schemeClr>
                    </a:solidFill>
                  </a:tcPr>
                </a:tc>
                <a:extLst>
                  <a:ext uri="{0D108BD9-81ED-4DB2-BD59-A6C34878D82A}">
                    <a16:rowId xmlns:a16="http://schemas.microsoft.com/office/drawing/2014/main" val="722951308"/>
                  </a:ext>
                </a:extLst>
              </a:tr>
              <a:tr h="1038920">
                <a:tc rowSpan="6">
                  <a:txBody>
                    <a:bodyPr/>
                    <a:lstStyle/>
                    <a:p>
                      <a:pPr algn="ctr"/>
                      <a:r>
                        <a:rPr lang="el-GR" sz="1200" b="1" dirty="0">
                          <a:latin typeface="Calibri" panose="020F0502020204030204" pitchFamily="34" charset="0"/>
                          <a:cs typeface="Calibri" panose="020F0502020204030204" pitchFamily="34" charset="0"/>
                        </a:rPr>
                        <a:t>4. Δίκαιη εργασιακή </a:t>
                      </a:r>
                    </a:p>
                    <a:p>
                      <a:pPr algn="ctr"/>
                      <a:r>
                        <a:rPr lang="el-GR" sz="1200" b="1" dirty="0">
                          <a:latin typeface="Calibri" panose="020F0502020204030204" pitchFamily="34" charset="0"/>
                          <a:cs typeface="Calibri" panose="020F0502020204030204" pitchFamily="34" charset="0"/>
                        </a:rPr>
                        <a:t>μετάβαση και ενδυνάμωση </a:t>
                      </a:r>
                    </a:p>
                    <a:p>
                      <a:pPr algn="ctr"/>
                      <a:r>
                        <a:rPr lang="el-GR" sz="1200" b="1" dirty="0">
                          <a:latin typeface="Calibri" panose="020F0502020204030204" pitchFamily="34" charset="0"/>
                          <a:cs typeface="Calibri" panose="020F0502020204030204" pitchFamily="34" charset="0"/>
                        </a:rPr>
                        <a:t>ανθρωπίνου κεφαλαίου</a:t>
                      </a:r>
                    </a:p>
                  </a:txBody>
                  <a:tcPr anchor="ctr"/>
                </a:tc>
                <a:tc>
                  <a:txBody>
                    <a:bodyPr/>
                    <a:lstStyle/>
                    <a:p>
                      <a:pPr algn="l"/>
                      <a:r>
                        <a:rPr lang="el-GR" sz="1200" b="1" dirty="0">
                          <a:latin typeface="Calibri" panose="020F0502020204030204" pitchFamily="34" charset="0"/>
                          <a:cs typeface="Calibri" panose="020F0502020204030204" pitchFamily="34" charset="0"/>
                        </a:rPr>
                        <a:t>Π4.1 Άμεση αντιμετώπιση των συνεπειών της </a:t>
                      </a:r>
                      <a:r>
                        <a:rPr lang="el-GR" sz="1200" b="1" dirty="0" err="1">
                          <a:latin typeface="Calibri" panose="020F0502020204030204" pitchFamily="34" charset="0"/>
                          <a:cs typeface="Calibri" panose="020F0502020204030204" pitchFamily="34" charset="0"/>
                        </a:rPr>
                        <a:t>απολιγνιτοποίησης</a:t>
                      </a:r>
                      <a:r>
                        <a:rPr lang="el-GR" sz="1200" b="1" dirty="0">
                          <a:latin typeface="Calibri" panose="020F0502020204030204" pitchFamily="34" charset="0"/>
                          <a:cs typeface="Calibri" panose="020F0502020204030204" pitchFamily="34" charset="0"/>
                        </a:rPr>
                        <a:t> στην αγορά εργασίας.</a:t>
                      </a:r>
                    </a:p>
                    <a:p>
                      <a:pPr algn="l"/>
                      <a:r>
                        <a:rPr lang="el-GR" sz="1200" dirty="0">
                          <a:latin typeface="Calibri" panose="020F0502020204030204" pitchFamily="34" charset="0"/>
                          <a:cs typeface="Calibri" panose="020F0502020204030204" pitchFamily="34" charset="0"/>
                        </a:rPr>
                        <a:t>Μέτρα άμεσης στήριξης και προώθησης της απασχόλησης για το ανθρώπινο δυναμικό που πλήττεται από την </a:t>
                      </a:r>
                      <a:r>
                        <a:rPr lang="el-GR" sz="1200" dirty="0" err="1">
                          <a:latin typeface="Calibri" panose="020F0502020204030204" pitchFamily="34" charset="0"/>
                          <a:cs typeface="Calibri" panose="020F0502020204030204" pitchFamily="34" charset="0"/>
                        </a:rPr>
                        <a:t>απολιγνιτοποίηση</a:t>
                      </a:r>
                      <a:r>
                        <a:rPr lang="el-GR" sz="1200" dirty="0">
                          <a:latin typeface="Calibri" panose="020F0502020204030204" pitchFamily="34" charset="0"/>
                          <a:cs typeface="Calibri" panose="020F0502020204030204" pitchFamily="34" charset="0"/>
                        </a:rPr>
                        <a:t> και αντιμετωπίζει κίνδυνο απώλειας θέσης εργασίας ή βρίσκεται ήδη σε καθεστώς ανεργίας. Αυτά τα μέτρα θα έχουν ως στόχο τη διατήρηση των θέσεων εργασίας μέσω προγραμμάτων επιδότησης θέσεων εργασίας σε επιχειρήσεις, προγραμμάτων συμβουλευτικής, κατάρτισης και </a:t>
                      </a:r>
                      <a:r>
                        <a:rPr lang="el-GR" sz="1200" dirty="0" err="1">
                          <a:latin typeface="Calibri" panose="020F0502020204030204" pitchFamily="34" charset="0"/>
                          <a:cs typeface="Calibri" panose="020F0502020204030204" pitchFamily="34" charset="0"/>
                        </a:rPr>
                        <a:t>επανακατάρτισης</a:t>
                      </a:r>
                      <a:r>
                        <a:rPr lang="el-GR" sz="1200" dirty="0">
                          <a:latin typeface="Calibri" panose="020F0502020204030204" pitchFamily="34" charset="0"/>
                          <a:cs typeface="Calibri" panose="020F0502020204030204" pitchFamily="34" charset="0"/>
                        </a:rPr>
                        <a:t> ανέργων, πρώην εργαζομένων στις επιχειρήσεις που επλήγησαν λόγω της </a:t>
                      </a:r>
                      <a:r>
                        <a:rPr lang="el-GR" sz="1200" dirty="0" err="1">
                          <a:latin typeface="Calibri" panose="020F0502020204030204" pitchFamily="34" charset="0"/>
                          <a:cs typeface="Calibri" panose="020F0502020204030204" pitchFamily="34" charset="0"/>
                        </a:rPr>
                        <a:t>απολιγνιτοποίησης</a:t>
                      </a:r>
                      <a:r>
                        <a:rPr lang="el-GR" sz="1200" dirty="0">
                          <a:latin typeface="Calibri" panose="020F0502020204030204" pitchFamily="34" charset="0"/>
                          <a:cs typeface="Calibri" panose="020F0502020204030204" pitchFamily="34" charset="0"/>
                        </a:rPr>
                        <a:t>.</a:t>
                      </a:r>
                    </a:p>
                  </a:txBody>
                  <a:tcPr/>
                </a:tc>
                <a:tc>
                  <a:txBody>
                    <a:bodyPr/>
                    <a:lstStyle/>
                    <a:p>
                      <a:pPr algn="ctr"/>
                      <a:r>
                        <a:rPr lang="el-GR" sz="1200" dirty="0">
                          <a:latin typeface="Calibri" panose="020F0502020204030204" pitchFamily="34" charset="0"/>
                          <a:cs typeface="Calibri" panose="020F0502020204030204" pitchFamily="34" charset="0"/>
                        </a:rPr>
                        <a:t>ΠΕ Κοζάνης, ΠΕ </a:t>
                      </a:r>
                    </a:p>
                    <a:p>
                      <a:pPr algn="ctr"/>
                      <a:r>
                        <a:rPr lang="el-GR" sz="1200" dirty="0">
                          <a:latin typeface="Calibri" panose="020F0502020204030204" pitchFamily="34" charset="0"/>
                          <a:cs typeface="Calibri" panose="020F0502020204030204" pitchFamily="34" charset="0"/>
                        </a:rPr>
                        <a:t>Φλώρινας, ΠΕ </a:t>
                      </a:r>
                    </a:p>
                    <a:p>
                      <a:pPr algn="ctr"/>
                      <a:r>
                        <a:rPr lang="el-GR" sz="1200" dirty="0">
                          <a:latin typeface="Calibri" panose="020F0502020204030204" pitchFamily="34" charset="0"/>
                          <a:cs typeface="Calibri" panose="020F0502020204030204" pitchFamily="34" charset="0"/>
                        </a:rPr>
                        <a:t>Καστοριάς, ΠΕ </a:t>
                      </a:r>
                    </a:p>
                    <a:p>
                      <a:pPr algn="ctr"/>
                      <a:r>
                        <a:rPr lang="el-GR" sz="1200" dirty="0">
                          <a:latin typeface="Calibri" panose="020F0502020204030204" pitchFamily="34" charset="0"/>
                          <a:cs typeface="Calibri" panose="020F0502020204030204" pitchFamily="34" charset="0"/>
                        </a:rPr>
                        <a:t>Γρεβενών</a:t>
                      </a:r>
                    </a:p>
                  </a:txBody>
                  <a:tcPr anchor="ctr"/>
                </a:tc>
                <a:extLst>
                  <a:ext uri="{0D108BD9-81ED-4DB2-BD59-A6C34878D82A}">
                    <a16:rowId xmlns:a16="http://schemas.microsoft.com/office/drawing/2014/main" val="1843132158"/>
                  </a:ext>
                </a:extLst>
              </a:tr>
              <a:tr h="1389136">
                <a:tc vMerge="1">
                  <a:txBody>
                    <a:bodyPr/>
                    <a:lstStyle/>
                    <a:p>
                      <a:endParaRPr lang="el-GR" sz="1200">
                        <a:latin typeface="Calibri" panose="020F0502020204030204" pitchFamily="34" charset="0"/>
                        <a:cs typeface="Calibri" panose="020F0502020204030204" pitchFamily="34" charset="0"/>
                      </a:endParaRPr>
                    </a:p>
                  </a:txBody>
                  <a:tcPr/>
                </a:tc>
                <a:tc>
                  <a:txBody>
                    <a:bodyPr/>
                    <a:lstStyle/>
                    <a:p>
                      <a:r>
                        <a:rPr lang="el-GR" sz="1200" b="1" dirty="0">
                          <a:latin typeface="Calibri" panose="020F0502020204030204" pitchFamily="34" charset="0"/>
                          <a:cs typeface="Calibri" panose="020F0502020204030204" pitchFamily="34" charset="0"/>
                        </a:rPr>
                        <a:t>Π4.2 Προώθηση και ενίσχυση της απασχόλησης.</a:t>
                      </a:r>
                    </a:p>
                    <a:p>
                      <a:r>
                        <a:rPr lang="el-GR" sz="1200" dirty="0" err="1">
                          <a:latin typeface="Calibri" panose="020F0502020204030204" pitchFamily="34" charset="0"/>
                          <a:cs typeface="Calibri" panose="020F0502020204030204" pitchFamily="34" charset="0"/>
                        </a:rPr>
                        <a:t>Στοχευμένες</a:t>
                      </a:r>
                      <a:r>
                        <a:rPr lang="el-GR" sz="1200" dirty="0">
                          <a:latin typeface="Calibri" panose="020F0502020204030204" pitchFamily="34" charset="0"/>
                          <a:cs typeface="Calibri" panose="020F0502020204030204" pitchFamily="34" charset="0"/>
                        </a:rPr>
                        <a:t> δράσεις για ανέργους, </a:t>
                      </a:r>
                      <a:r>
                        <a:rPr lang="el-GR" sz="1200" dirty="0" err="1">
                          <a:latin typeface="Calibri" panose="020F0502020204030204" pitchFamily="34" charset="0"/>
                          <a:cs typeface="Calibri" panose="020F0502020204030204" pitchFamily="34" charset="0"/>
                        </a:rPr>
                        <a:t>αυταπασχολούμενους</a:t>
                      </a:r>
                      <a:r>
                        <a:rPr lang="el-GR" sz="1200" dirty="0">
                          <a:latin typeface="Calibri" panose="020F0502020204030204" pitchFamily="34" charset="0"/>
                          <a:cs typeface="Calibri" panose="020F0502020204030204" pitchFamily="34" charset="0"/>
                        </a:rPr>
                        <a:t> και εργαζόμενους σε επισφαλείς θέσεις εργασίας, μέσα από προγράμματα επαγγελματικής συμβουλευτικής, επαγγελματικής κατάρτισης σε δεξιότητες που σχετίζονται με το νέο υπόδειγμα της περιφερειακής οικονομίας, επιδότησης νέων θέσεων εργασίας, προώθησης της επιχειρηματικότητας για </a:t>
                      </a:r>
                      <a:r>
                        <a:rPr lang="el-GR" sz="1200" dirty="0" err="1">
                          <a:latin typeface="Calibri" panose="020F0502020204030204" pitchFamily="34" charset="0"/>
                          <a:cs typeface="Calibri" panose="020F0502020204030204" pitchFamily="34" charset="0"/>
                        </a:rPr>
                        <a:t>αυταπασχολούμενους</a:t>
                      </a:r>
                      <a:r>
                        <a:rPr lang="el-GR" sz="1200" dirty="0">
                          <a:latin typeface="Calibri" panose="020F0502020204030204" pitchFamily="34" charset="0"/>
                          <a:cs typeface="Calibri" panose="020F0502020204030204" pitchFamily="34" charset="0"/>
                        </a:rPr>
                        <a:t>, προσαρμοστικότητας των εργαζομένων και των επιχειρήσεων στις νέες συνθήκες της αγοράς εργασίας, προώθησης της συμμετοχής των γυναικών στην αγορά εργασίας και την καλύτερη συμφιλίωση επαγγελματικής και οικογενειακής ζωής, καθώς και προγράμματα για την επιδότηση θέσεων </a:t>
                      </a:r>
                    </a:p>
                    <a:p>
                      <a:r>
                        <a:rPr lang="el-GR" sz="1200" dirty="0">
                          <a:latin typeface="Calibri" panose="020F0502020204030204" pitchFamily="34" charset="0"/>
                          <a:cs typeface="Calibri" panose="020F0502020204030204" pitchFamily="34" charset="0"/>
                        </a:rPr>
                        <a:t>εργασίας για προσωπικό υψηλής εξειδίκευσης σε τομείς όπως η καθαρή ενέργεια</a:t>
                      </a:r>
                    </a:p>
                  </a:txBody>
                  <a:tcPr/>
                </a:tc>
                <a:tc>
                  <a:txBody>
                    <a:bodyPr/>
                    <a:lstStyle/>
                    <a:p>
                      <a:pPr algn="ctr"/>
                      <a:r>
                        <a:rPr lang="el-GR" sz="1200" dirty="0">
                          <a:latin typeface="Calibri" panose="020F0502020204030204" pitchFamily="34" charset="0"/>
                          <a:cs typeface="Calibri" panose="020F0502020204030204" pitchFamily="34" charset="0"/>
                        </a:rPr>
                        <a:t>ΠΕ Κοζάνης, ΠΕ </a:t>
                      </a:r>
                    </a:p>
                    <a:p>
                      <a:pPr algn="ctr"/>
                      <a:r>
                        <a:rPr lang="el-GR" sz="1200" dirty="0">
                          <a:latin typeface="Calibri" panose="020F0502020204030204" pitchFamily="34" charset="0"/>
                          <a:cs typeface="Calibri" panose="020F0502020204030204" pitchFamily="34" charset="0"/>
                        </a:rPr>
                        <a:t>Φλώρινας, ΠΕ </a:t>
                      </a:r>
                    </a:p>
                    <a:p>
                      <a:pPr algn="ctr"/>
                      <a:r>
                        <a:rPr lang="el-GR" sz="1200" dirty="0">
                          <a:latin typeface="Calibri" panose="020F0502020204030204" pitchFamily="34" charset="0"/>
                          <a:cs typeface="Calibri" panose="020F0502020204030204" pitchFamily="34" charset="0"/>
                        </a:rPr>
                        <a:t>Καστοριάς, ΠΕ </a:t>
                      </a:r>
                    </a:p>
                    <a:p>
                      <a:pPr algn="ctr"/>
                      <a:r>
                        <a:rPr lang="el-GR" sz="1200" dirty="0">
                          <a:latin typeface="Calibri" panose="020F0502020204030204" pitchFamily="34" charset="0"/>
                          <a:cs typeface="Calibri" panose="020F0502020204030204" pitchFamily="34" charset="0"/>
                        </a:rPr>
                        <a:t>Γρεβενών</a:t>
                      </a:r>
                    </a:p>
                  </a:txBody>
                  <a:tcPr anchor="ctr"/>
                </a:tc>
                <a:extLst>
                  <a:ext uri="{0D108BD9-81ED-4DB2-BD59-A6C34878D82A}">
                    <a16:rowId xmlns:a16="http://schemas.microsoft.com/office/drawing/2014/main" val="2467009834"/>
                  </a:ext>
                </a:extLst>
              </a:tr>
              <a:tr h="927839">
                <a:tc vMerge="1">
                  <a:txBody>
                    <a:bodyPr/>
                    <a:lstStyle/>
                    <a:p>
                      <a:endParaRPr lang="el-GR" dirty="0"/>
                    </a:p>
                  </a:txBody>
                  <a:tcPr/>
                </a:tc>
                <a:tc>
                  <a:txBody>
                    <a:bodyPr/>
                    <a:lstStyle/>
                    <a:p>
                      <a:r>
                        <a:rPr lang="el-GR" sz="1200" b="1" dirty="0">
                          <a:latin typeface="Calibri" panose="020F0502020204030204" pitchFamily="34" charset="0"/>
                          <a:cs typeface="Calibri" panose="020F0502020204030204" pitchFamily="34" charset="0"/>
                        </a:rPr>
                        <a:t>Π4.3 Κατάρτιση και </a:t>
                      </a:r>
                      <a:r>
                        <a:rPr lang="el-GR" sz="1200" b="1" dirty="0" err="1">
                          <a:latin typeface="Calibri" panose="020F0502020204030204" pitchFamily="34" charset="0"/>
                          <a:cs typeface="Calibri" panose="020F0502020204030204" pitchFamily="34" charset="0"/>
                        </a:rPr>
                        <a:t>επανακατάρτιση</a:t>
                      </a:r>
                      <a:r>
                        <a:rPr lang="el-GR" sz="1200" b="1" dirty="0">
                          <a:latin typeface="Calibri" panose="020F0502020204030204" pitchFamily="34" charset="0"/>
                          <a:cs typeface="Calibri" panose="020F0502020204030204" pitchFamily="34" charset="0"/>
                        </a:rPr>
                        <a:t> ανθρώπινου δυναμικού.</a:t>
                      </a:r>
                    </a:p>
                    <a:p>
                      <a:r>
                        <a:rPr lang="el-GR" sz="1200" dirty="0">
                          <a:latin typeface="Calibri" panose="020F0502020204030204" pitchFamily="34" charset="0"/>
                          <a:cs typeface="Calibri" panose="020F0502020204030204" pitchFamily="34" charset="0"/>
                        </a:rPr>
                        <a:t>Δράσεις για την καλλιέργεια νέων και την αναβάθμιση υφιστάμενων δεξιοτήτων του ανθρώπινου δυναμικού σε τομείς όπως οι ΑΠΕ, οι περιβαλλοντικές αποκαταστάσεις και η διαχείριση αποβλήτων καθώς και οι βιομηχανικές ειδικότητες στις νέες επενδύσεις. Επίσης, δράσεις κατάρτισης και </a:t>
                      </a:r>
                      <a:r>
                        <a:rPr lang="el-GR" sz="1200" dirty="0" err="1">
                          <a:latin typeface="Calibri" panose="020F0502020204030204" pitchFamily="34" charset="0"/>
                          <a:cs typeface="Calibri" panose="020F0502020204030204" pitchFamily="34" charset="0"/>
                        </a:rPr>
                        <a:t>επανακατάρτισης</a:t>
                      </a:r>
                      <a:r>
                        <a:rPr lang="el-GR" sz="1200" dirty="0">
                          <a:latin typeface="Calibri" panose="020F0502020204030204" pitchFamily="34" charset="0"/>
                          <a:cs typeface="Calibri" panose="020F0502020204030204" pitchFamily="34" charset="0"/>
                        </a:rPr>
                        <a:t> στον ψηφιακό μετασχηματισμό.</a:t>
                      </a:r>
                    </a:p>
                  </a:txBody>
                  <a:tcPr/>
                </a:tc>
                <a:tc>
                  <a:txBody>
                    <a:bodyPr/>
                    <a:lstStyle/>
                    <a:p>
                      <a:pPr algn="ctr"/>
                      <a:r>
                        <a:rPr lang="el-GR" sz="1200" dirty="0">
                          <a:latin typeface="Calibri" panose="020F0502020204030204" pitchFamily="34" charset="0"/>
                          <a:cs typeface="Calibri" panose="020F0502020204030204" pitchFamily="34" charset="0"/>
                        </a:rPr>
                        <a:t>ΠΕ Κοζάνης, ΠΕ </a:t>
                      </a:r>
                    </a:p>
                    <a:p>
                      <a:pPr algn="ctr"/>
                      <a:r>
                        <a:rPr lang="el-GR" sz="1200" dirty="0">
                          <a:latin typeface="Calibri" panose="020F0502020204030204" pitchFamily="34" charset="0"/>
                          <a:cs typeface="Calibri" panose="020F0502020204030204" pitchFamily="34" charset="0"/>
                        </a:rPr>
                        <a:t>Φλώρινας, ΠΕ </a:t>
                      </a:r>
                    </a:p>
                    <a:p>
                      <a:pPr algn="ctr"/>
                      <a:r>
                        <a:rPr lang="el-GR" sz="1200" dirty="0">
                          <a:latin typeface="Calibri" panose="020F0502020204030204" pitchFamily="34" charset="0"/>
                          <a:cs typeface="Calibri" panose="020F0502020204030204" pitchFamily="34" charset="0"/>
                        </a:rPr>
                        <a:t>Καστοριάς, ΠΕ </a:t>
                      </a:r>
                    </a:p>
                    <a:p>
                      <a:pPr algn="ctr"/>
                      <a:r>
                        <a:rPr lang="el-GR" sz="1200" dirty="0">
                          <a:latin typeface="Calibri" panose="020F0502020204030204" pitchFamily="34" charset="0"/>
                          <a:cs typeface="Calibri" panose="020F0502020204030204" pitchFamily="34" charset="0"/>
                        </a:rPr>
                        <a:t>Γρεβενών</a:t>
                      </a:r>
                    </a:p>
                  </a:txBody>
                  <a:tcPr anchor="ctr"/>
                </a:tc>
                <a:extLst>
                  <a:ext uri="{0D108BD9-81ED-4DB2-BD59-A6C34878D82A}">
                    <a16:rowId xmlns:a16="http://schemas.microsoft.com/office/drawing/2014/main" val="3210789146"/>
                  </a:ext>
                </a:extLst>
              </a:tr>
              <a:tr h="1018700">
                <a:tc vMerge="1">
                  <a:txBody>
                    <a:bodyPr/>
                    <a:lstStyle/>
                    <a:p>
                      <a:pPr algn="ctr"/>
                      <a:endParaRPr lang="el-GR" sz="1200" b="1" dirty="0">
                        <a:latin typeface="Calibri" panose="020F0502020204030204" pitchFamily="34" charset="0"/>
                        <a:cs typeface="Calibri" panose="020F0502020204030204" pitchFamily="34" charset="0"/>
                      </a:endParaRPr>
                    </a:p>
                  </a:txBody>
                  <a:tcPr anchor="ctr"/>
                </a:tc>
                <a:tc>
                  <a:txBody>
                    <a:bodyPr/>
                    <a:lstStyle/>
                    <a:p>
                      <a:r>
                        <a:rPr lang="el-GR" sz="1200" b="1" dirty="0">
                          <a:latin typeface="Calibri" panose="020F0502020204030204" pitchFamily="34" charset="0"/>
                          <a:cs typeface="Calibri" panose="020F0502020204030204" pitchFamily="34" charset="0"/>
                        </a:rPr>
                        <a:t>Π4.4 Προσαρμοστικότητα εργαζομένων και επιχειρήσεων.</a:t>
                      </a:r>
                    </a:p>
                    <a:p>
                      <a:r>
                        <a:rPr lang="el-GR" sz="1200" dirty="0">
                          <a:latin typeface="Calibri" panose="020F0502020204030204" pitchFamily="34" charset="0"/>
                          <a:cs typeface="Calibri" panose="020F0502020204030204" pitchFamily="34" charset="0"/>
                        </a:rPr>
                        <a:t>Προγράμματα συμβουλευτικής ανάπτυξης του ανθρώπινου δυναμικού, </a:t>
                      </a:r>
                      <a:r>
                        <a:rPr lang="el-GR" sz="1200" dirty="0" err="1">
                          <a:latin typeface="Calibri" panose="020F0502020204030204" pitchFamily="34" charset="0"/>
                          <a:cs typeface="Calibri" panose="020F0502020204030204" pitchFamily="34" charset="0"/>
                        </a:rPr>
                        <a:t>ενδοεπιχειρησιακή</a:t>
                      </a:r>
                      <a:r>
                        <a:rPr lang="el-GR" sz="1200" dirty="0">
                          <a:latin typeface="Calibri" panose="020F0502020204030204" pitchFamily="34" charset="0"/>
                          <a:cs typeface="Calibri" panose="020F0502020204030204" pitchFamily="34" charset="0"/>
                        </a:rPr>
                        <a:t> κατάρτιση, καθώς και υποστήριξη στον εκσυγχρονισμό των συστημάτων διαχείρισης και ανάπτυξης του ανθρώπινου δυναμικού, με έμφαση στην καλλιέργεια και ενίσχυση των ψηφιακών δεξιοτήτων και των εφαρμογών σε τεχνολογίες αιχμής, για την ομαλή προσαρμογή των εργαζομένων και των επιχειρήσεων στην αλλαγή του παραγωγικού υποδείγματος.</a:t>
                      </a:r>
                    </a:p>
                  </a:txBody>
                  <a:tcPr/>
                </a:tc>
                <a:tc>
                  <a:txBody>
                    <a:bodyPr/>
                    <a:lstStyle/>
                    <a:p>
                      <a:pPr algn="ctr"/>
                      <a:r>
                        <a:rPr lang="el-GR" sz="1200" dirty="0">
                          <a:latin typeface="Calibri" panose="020F0502020204030204" pitchFamily="34" charset="0"/>
                          <a:cs typeface="Calibri" panose="020F0502020204030204" pitchFamily="34" charset="0"/>
                        </a:rPr>
                        <a:t>ΠΕ Κοζάνης, ΠΕ </a:t>
                      </a:r>
                    </a:p>
                    <a:p>
                      <a:pPr algn="ctr"/>
                      <a:r>
                        <a:rPr lang="el-GR" sz="1200" dirty="0">
                          <a:latin typeface="Calibri" panose="020F0502020204030204" pitchFamily="34" charset="0"/>
                          <a:cs typeface="Calibri" panose="020F0502020204030204" pitchFamily="34" charset="0"/>
                        </a:rPr>
                        <a:t>Φλώρινας, ΠΕ </a:t>
                      </a:r>
                    </a:p>
                    <a:p>
                      <a:pPr algn="ctr"/>
                      <a:r>
                        <a:rPr lang="el-GR" sz="1200" dirty="0">
                          <a:latin typeface="Calibri" panose="020F0502020204030204" pitchFamily="34" charset="0"/>
                          <a:cs typeface="Calibri" panose="020F0502020204030204" pitchFamily="34" charset="0"/>
                        </a:rPr>
                        <a:t>Καστοριάς, ΠΕ </a:t>
                      </a:r>
                    </a:p>
                    <a:p>
                      <a:pPr algn="ctr"/>
                      <a:r>
                        <a:rPr lang="el-GR" sz="1200" dirty="0">
                          <a:latin typeface="Calibri" panose="020F0502020204030204" pitchFamily="34" charset="0"/>
                          <a:cs typeface="Calibri" panose="020F0502020204030204" pitchFamily="34" charset="0"/>
                        </a:rPr>
                        <a:t>Γρεβενών</a:t>
                      </a:r>
                    </a:p>
                  </a:txBody>
                  <a:tcPr anchor="ctr"/>
                </a:tc>
                <a:extLst>
                  <a:ext uri="{0D108BD9-81ED-4DB2-BD59-A6C34878D82A}">
                    <a16:rowId xmlns:a16="http://schemas.microsoft.com/office/drawing/2014/main" val="1476136040"/>
                  </a:ext>
                </a:extLst>
              </a:tr>
              <a:tr h="1018700">
                <a:tc vMerge="1">
                  <a:txBody>
                    <a:bodyPr/>
                    <a:lstStyle/>
                    <a:p>
                      <a:pPr algn="ctr"/>
                      <a:endParaRPr lang="el-GR" sz="1200" b="1" dirty="0">
                        <a:latin typeface="Calibri" panose="020F0502020204030204" pitchFamily="34" charset="0"/>
                        <a:cs typeface="Calibri" panose="020F0502020204030204" pitchFamily="34" charset="0"/>
                      </a:endParaRPr>
                    </a:p>
                  </a:txBody>
                  <a:tcPr anchor="ctr"/>
                </a:tc>
                <a:tc>
                  <a:txBody>
                    <a:bodyPr/>
                    <a:lstStyle/>
                    <a:p>
                      <a:r>
                        <a:rPr lang="el-GR" sz="1200" b="1" dirty="0">
                          <a:latin typeface="Calibri" panose="020F0502020204030204" pitchFamily="34" charset="0"/>
                          <a:cs typeface="Calibri" panose="020F0502020204030204" pitchFamily="34" charset="0"/>
                        </a:rPr>
                        <a:t>Π4.5 Κοινωνικοοικονομική ένταξη.</a:t>
                      </a:r>
                    </a:p>
                    <a:p>
                      <a:r>
                        <a:rPr lang="el-GR" sz="1200" dirty="0">
                          <a:latin typeface="Calibri" panose="020F0502020204030204" pitchFamily="34" charset="0"/>
                          <a:cs typeface="Calibri" panose="020F0502020204030204" pitchFamily="34" charset="0"/>
                        </a:rPr>
                        <a:t>Εξειδικευμένα προγράμματα συμβουλευτικής υποστήριξης και επαγγελματικής καθοδήγησης και ενδυνάμωσης για την προώθηση στην απασχόληση των ατόμων που προέρχονται από ευάλωτες ομάδες του πληθυσμού και την προετοιμασία των ωφελούμενων στην αγορά εργασίας, με έμφαση σε νέους εκτός απασχόλησης, εκπαίδευσης και κατάρτισης (ΕΑΕΚ), άνεργες μητέρες, μακροχρόνια ανέργους, οικονομικά μη ενεργά άτομα, άτομα που αντιμετωπίζουν κίνδυνο φτώχειας και κοινωνικό αποκλεισμό, κλπ.</a:t>
                      </a:r>
                    </a:p>
                  </a:txBody>
                  <a:tcPr/>
                </a:tc>
                <a:tc>
                  <a:txBody>
                    <a:bodyPr/>
                    <a:lstStyle/>
                    <a:p>
                      <a:pPr algn="ctr"/>
                      <a:r>
                        <a:rPr lang="el-GR" sz="1200" dirty="0">
                          <a:latin typeface="Calibri" panose="020F0502020204030204" pitchFamily="34" charset="0"/>
                          <a:cs typeface="Calibri" panose="020F0502020204030204" pitchFamily="34" charset="0"/>
                        </a:rPr>
                        <a:t>ΠΕ Κοζάνης, ΠΕ </a:t>
                      </a:r>
                    </a:p>
                    <a:p>
                      <a:pPr algn="ctr"/>
                      <a:r>
                        <a:rPr lang="el-GR" sz="1200" dirty="0">
                          <a:latin typeface="Calibri" panose="020F0502020204030204" pitchFamily="34" charset="0"/>
                          <a:cs typeface="Calibri" panose="020F0502020204030204" pitchFamily="34" charset="0"/>
                        </a:rPr>
                        <a:t>Φλώρινας, ΠΕ </a:t>
                      </a:r>
                    </a:p>
                    <a:p>
                      <a:pPr algn="ctr"/>
                      <a:r>
                        <a:rPr lang="el-GR" sz="1200" dirty="0">
                          <a:latin typeface="Calibri" panose="020F0502020204030204" pitchFamily="34" charset="0"/>
                          <a:cs typeface="Calibri" panose="020F0502020204030204" pitchFamily="34" charset="0"/>
                        </a:rPr>
                        <a:t>Καστοριάς, ΠΕ </a:t>
                      </a:r>
                    </a:p>
                    <a:p>
                      <a:pPr algn="ctr"/>
                      <a:r>
                        <a:rPr lang="el-GR" sz="1200" dirty="0">
                          <a:latin typeface="Calibri" panose="020F0502020204030204" pitchFamily="34" charset="0"/>
                          <a:cs typeface="Calibri" panose="020F0502020204030204" pitchFamily="34" charset="0"/>
                        </a:rPr>
                        <a:t>Γρεβενών</a:t>
                      </a:r>
                    </a:p>
                  </a:txBody>
                  <a:tcPr anchor="ctr"/>
                </a:tc>
                <a:extLst>
                  <a:ext uri="{0D108BD9-81ED-4DB2-BD59-A6C34878D82A}">
                    <a16:rowId xmlns:a16="http://schemas.microsoft.com/office/drawing/2014/main" val="166218003"/>
                  </a:ext>
                </a:extLst>
              </a:tr>
              <a:tr h="1018700">
                <a:tc vMerge="1">
                  <a:txBody>
                    <a:bodyPr/>
                    <a:lstStyle/>
                    <a:p>
                      <a:pPr algn="ctr"/>
                      <a:endParaRPr lang="el-GR" sz="1200" b="1" dirty="0">
                        <a:latin typeface="Calibri" panose="020F0502020204030204" pitchFamily="34" charset="0"/>
                        <a:cs typeface="Calibri" panose="020F0502020204030204" pitchFamily="34" charset="0"/>
                      </a:endParaRPr>
                    </a:p>
                  </a:txBody>
                  <a:tcPr anchor="ctr"/>
                </a:tc>
                <a:tc>
                  <a:txBody>
                    <a:bodyPr/>
                    <a:lstStyle/>
                    <a:p>
                      <a:r>
                        <a:rPr lang="el-GR" sz="1200" b="1" dirty="0">
                          <a:latin typeface="Calibri" panose="020F0502020204030204" pitchFamily="34" charset="0"/>
                          <a:cs typeface="Calibri" panose="020F0502020204030204" pitchFamily="34" charset="0"/>
                        </a:rPr>
                        <a:t>Π4.6 Υποδομές για την επαγγελματική εκπαίδευση και κατάρτιση</a:t>
                      </a:r>
                    </a:p>
                    <a:p>
                      <a:r>
                        <a:rPr lang="el-GR" sz="1200" dirty="0">
                          <a:latin typeface="Calibri" panose="020F0502020204030204" pitchFamily="34" charset="0"/>
                          <a:cs typeface="Calibri" panose="020F0502020204030204" pitchFamily="34" charset="0"/>
                        </a:rPr>
                        <a:t>Αναβάθμιση και εκσυγχρονισμός των υποδομών για επαγγελματική εκπαίδευση και κατάρτιση στις περιοχές της </a:t>
                      </a:r>
                      <a:r>
                        <a:rPr lang="el-GR" sz="1200" dirty="0" err="1">
                          <a:latin typeface="Calibri" panose="020F0502020204030204" pitchFamily="34" charset="0"/>
                          <a:cs typeface="Calibri" panose="020F0502020204030204" pitchFamily="34" charset="0"/>
                        </a:rPr>
                        <a:t>απολιγνιτοποίησης</a:t>
                      </a:r>
                      <a:r>
                        <a:rPr lang="el-GR" sz="1200" dirty="0">
                          <a:latin typeface="Calibri" panose="020F0502020204030204" pitchFamily="34" charset="0"/>
                          <a:cs typeface="Calibri" panose="020F0502020204030204" pitchFamily="34" charset="0"/>
                        </a:rPr>
                        <a:t>. </a:t>
                      </a:r>
                      <a:r>
                        <a:rPr lang="el-GR" sz="1200" b="1" dirty="0">
                          <a:latin typeface="Calibri" panose="020F0502020204030204" pitchFamily="34" charset="0"/>
                          <a:cs typeface="Calibri" panose="020F0502020204030204" pitchFamily="34" charset="0"/>
                        </a:rPr>
                        <a:t>Εμβληματικό το έργο του ΟΑΕΔ «Πράσινο Σχολείο» </a:t>
                      </a:r>
                      <a:r>
                        <a:rPr lang="el-GR" sz="1200" dirty="0">
                          <a:latin typeface="Calibri" panose="020F0502020204030204" pitchFamily="34" charset="0"/>
                          <a:cs typeface="Calibri" panose="020F0502020204030204" pitchFamily="34" charset="0"/>
                        </a:rPr>
                        <a:t>που αφορά στην ενεργειακή αναβάθμιση των κτιριακών εκπαιδευτικών συγκροτημάτων του στις περιοχές </a:t>
                      </a:r>
                      <a:r>
                        <a:rPr lang="el-GR" sz="1200" dirty="0" err="1">
                          <a:latin typeface="Calibri" panose="020F0502020204030204" pitchFamily="34" charset="0"/>
                          <a:cs typeface="Calibri" panose="020F0502020204030204" pitchFamily="34" charset="0"/>
                        </a:rPr>
                        <a:t>απολιγνιτοποίησης</a:t>
                      </a:r>
                      <a:r>
                        <a:rPr lang="el-GR" sz="1200" dirty="0">
                          <a:latin typeface="Calibri" panose="020F0502020204030204" pitchFamily="34" charset="0"/>
                          <a:cs typeface="Calibri" panose="020F0502020204030204" pitchFamily="34" charset="0"/>
                        </a:rPr>
                        <a:t>, στον εκσυγχρονισμό των εργαστηρίων τους, την ανάπτυξη νέων προγραμμάτων σπουδών και βραχυχρόνιων καταρτίσεων σε πράσινες ειδικότητες, καθώς και την επιμόρφωση των εκπαιδευτικών.</a:t>
                      </a:r>
                    </a:p>
                  </a:txBody>
                  <a:tcPr/>
                </a:tc>
                <a:tc>
                  <a:txBody>
                    <a:bodyPr/>
                    <a:lstStyle/>
                    <a:p>
                      <a:pPr algn="ctr"/>
                      <a:r>
                        <a:rPr lang="el-GR" sz="1200" dirty="0">
                          <a:latin typeface="Calibri" panose="020F0502020204030204" pitchFamily="34" charset="0"/>
                          <a:cs typeface="Calibri" panose="020F0502020204030204" pitchFamily="34" charset="0"/>
                        </a:rPr>
                        <a:t>ΠΕ Κοζάνης, ΠΕ </a:t>
                      </a:r>
                    </a:p>
                    <a:p>
                      <a:pPr algn="ctr"/>
                      <a:r>
                        <a:rPr lang="el-GR" sz="1200" dirty="0">
                          <a:latin typeface="Calibri" panose="020F0502020204030204" pitchFamily="34" charset="0"/>
                          <a:cs typeface="Calibri" panose="020F0502020204030204" pitchFamily="34" charset="0"/>
                        </a:rPr>
                        <a:t>Φλώρινας, ΠΕ </a:t>
                      </a:r>
                    </a:p>
                    <a:p>
                      <a:pPr algn="ctr"/>
                      <a:r>
                        <a:rPr lang="el-GR" sz="1200" dirty="0">
                          <a:latin typeface="Calibri" panose="020F0502020204030204" pitchFamily="34" charset="0"/>
                          <a:cs typeface="Calibri" panose="020F0502020204030204" pitchFamily="34" charset="0"/>
                        </a:rPr>
                        <a:t>Καστοριάς, ΠΕ </a:t>
                      </a:r>
                    </a:p>
                    <a:p>
                      <a:pPr algn="ctr"/>
                      <a:r>
                        <a:rPr lang="el-GR" sz="1200" dirty="0">
                          <a:latin typeface="Calibri" panose="020F0502020204030204" pitchFamily="34" charset="0"/>
                          <a:cs typeface="Calibri" panose="020F0502020204030204" pitchFamily="34" charset="0"/>
                        </a:rPr>
                        <a:t>Γρεβενών</a:t>
                      </a:r>
                    </a:p>
                    <a:p>
                      <a:pPr algn="ctr"/>
                      <a:endParaRPr lang="el-GR" sz="12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892771445"/>
                  </a:ext>
                </a:extLst>
              </a:tr>
            </a:tbl>
          </a:graphicData>
        </a:graphic>
      </p:graphicFrame>
    </p:spTree>
    <p:extLst>
      <p:ext uri="{BB962C8B-B14F-4D97-AF65-F5344CB8AC3E}">
        <p14:creationId xmlns:p14="http://schemas.microsoft.com/office/powerpoint/2010/main" val="647777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Πίνακας 4">
            <a:extLst>
              <a:ext uri="{FF2B5EF4-FFF2-40B4-BE49-F238E27FC236}">
                <a16:creationId xmlns:a16="http://schemas.microsoft.com/office/drawing/2014/main" id="{901FFB59-1685-4961-A562-01F9F96AD7EF}"/>
              </a:ext>
            </a:extLst>
          </p:cNvPr>
          <p:cNvGraphicFramePr>
            <a:graphicFrameLocks noGrp="1"/>
          </p:cNvGraphicFramePr>
          <p:nvPr>
            <p:extLst>
              <p:ext uri="{D42A27DB-BD31-4B8C-83A1-F6EECF244321}">
                <p14:modId xmlns:p14="http://schemas.microsoft.com/office/powerpoint/2010/main" val="2999628266"/>
              </p:ext>
            </p:extLst>
          </p:nvPr>
        </p:nvGraphicFramePr>
        <p:xfrm>
          <a:off x="0" y="944772"/>
          <a:ext cx="12192000" cy="4968455"/>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572558903"/>
                    </a:ext>
                  </a:extLst>
                </a:gridCol>
                <a:gridCol w="8941191">
                  <a:extLst>
                    <a:ext uri="{9D8B030D-6E8A-4147-A177-3AD203B41FA5}">
                      <a16:colId xmlns:a16="http://schemas.microsoft.com/office/drawing/2014/main" val="52853676"/>
                    </a:ext>
                  </a:extLst>
                </a:gridCol>
                <a:gridCol w="1650609">
                  <a:extLst>
                    <a:ext uri="{9D8B030D-6E8A-4147-A177-3AD203B41FA5}">
                      <a16:colId xmlns:a16="http://schemas.microsoft.com/office/drawing/2014/main" val="1684097402"/>
                    </a:ext>
                  </a:extLst>
                </a:gridCol>
              </a:tblGrid>
              <a:tr h="446006">
                <a:tc>
                  <a:txBody>
                    <a:bodyPr/>
                    <a:lstStyle/>
                    <a:p>
                      <a:pPr algn="ctr" fontAlgn="ctr"/>
                      <a:r>
                        <a:rPr lang="el-GR" sz="1400" b="1" i="0" u="none" strike="noStrike" dirty="0">
                          <a:solidFill>
                            <a:srgbClr val="000000"/>
                          </a:solidFill>
                          <a:effectLst/>
                          <a:latin typeface="Calibri" panose="020F0502020204030204" pitchFamily="34" charset="0"/>
                        </a:rPr>
                        <a:t>Προτεραιότητα</a:t>
                      </a:r>
                    </a:p>
                  </a:txBody>
                  <a:tcPr marL="9525" marR="9525" marT="9525" marB="0" anchor="ctr">
                    <a:solidFill>
                      <a:schemeClr val="tx2">
                        <a:lumMod val="60000"/>
                        <a:lumOff val="40000"/>
                      </a:schemeClr>
                    </a:solidFill>
                  </a:tcPr>
                </a:tc>
                <a:tc>
                  <a:txBody>
                    <a:bodyPr/>
                    <a:lstStyle/>
                    <a:p>
                      <a:pPr algn="ctr" fontAlgn="ctr"/>
                      <a:r>
                        <a:rPr lang="el-GR" sz="1400" b="1" i="0" u="none" strike="noStrike" dirty="0">
                          <a:solidFill>
                            <a:srgbClr val="000000"/>
                          </a:solidFill>
                          <a:effectLst/>
                          <a:latin typeface="Calibri" panose="020F0502020204030204" pitchFamily="34" charset="0"/>
                        </a:rPr>
                        <a:t>Περιεχόμενο παρέμβασης</a:t>
                      </a:r>
                    </a:p>
                  </a:txBody>
                  <a:tcPr marL="9525" marR="9525" marT="9525" marB="0" anchor="ctr">
                    <a:solidFill>
                      <a:schemeClr val="tx2">
                        <a:lumMod val="60000"/>
                        <a:lumOff val="40000"/>
                      </a:schemeClr>
                    </a:solidFill>
                  </a:tcPr>
                </a:tc>
                <a:tc>
                  <a:txBody>
                    <a:bodyPr/>
                    <a:lstStyle/>
                    <a:p>
                      <a:pPr algn="ctr" fontAlgn="ctr"/>
                      <a:r>
                        <a:rPr lang="el-GR" sz="1400" b="1" i="0" u="none" strike="noStrike" dirty="0">
                          <a:solidFill>
                            <a:srgbClr val="000000"/>
                          </a:solidFill>
                          <a:effectLst/>
                          <a:latin typeface="Calibri" panose="020F0502020204030204" pitchFamily="34" charset="0"/>
                        </a:rPr>
                        <a:t>Περιοχή </a:t>
                      </a:r>
                      <a:br>
                        <a:rPr lang="el-GR" sz="1400" b="1" i="0" u="none" strike="noStrike" dirty="0">
                          <a:solidFill>
                            <a:srgbClr val="000000"/>
                          </a:solidFill>
                          <a:effectLst/>
                          <a:latin typeface="Calibri" panose="020F0502020204030204" pitchFamily="34" charset="0"/>
                        </a:rPr>
                      </a:br>
                      <a:r>
                        <a:rPr lang="el-GR" sz="1400" b="1" i="0" u="none" strike="noStrike" dirty="0">
                          <a:solidFill>
                            <a:srgbClr val="000000"/>
                          </a:solidFill>
                          <a:effectLst/>
                          <a:latin typeface="Calibri" panose="020F0502020204030204" pitchFamily="34" charset="0"/>
                        </a:rPr>
                        <a:t>παρέμβασης</a:t>
                      </a:r>
                    </a:p>
                  </a:txBody>
                  <a:tcPr marL="9525" marR="9525" marT="9525" marB="0" anchor="ctr">
                    <a:solidFill>
                      <a:schemeClr val="tx2">
                        <a:lumMod val="60000"/>
                        <a:lumOff val="40000"/>
                      </a:schemeClr>
                    </a:solidFill>
                  </a:tcPr>
                </a:tc>
                <a:extLst>
                  <a:ext uri="{0D108BD9-81ED-4DB2-BD59-A6C34878D82A}">
                    <a16:rowId xmlns:a16="http://schemas.microsoft.com/office/drawing/2014/main" val="722951308"/>
                  </a:ext>
                </a:extLst>
              </a:tr>
              <a:tr h="1049420">
                <a:tc>
                  <a:txBody>
                    <a:bodyPr/>
                    <a:lstStyle/>
                    <a:p>
                      <a:pPr algn="ctr"/>
                      <a:r>
                        <a:rPr lang="el-GR" sz="1200" b="1" dirty="0">
                          <a:latin typeface="Calibri" panose="020F0502020204030204" pitchFamily="34" charset="0"/>
                          <a:cs typeface="Calibri" panose="020F0502020204030204" pitchFamily="34" charset="0"/>
                        </a:rPr>
                        <a:t>4. Δίκαιη εργασιακή </a:t>
                      </a:r>
                    </a:p>
                    <a:p>
                      <a:pPr algn="ctr"/>
                      <a:r>
                        <a:rPr lang="el-GR" sz="1200" b="1" dirty="0">
                          <a:latin typeface="Calibri" panose="020F0502020204030204" pitchFamily="34" charset="0"/>
                          <a:cs typeface="Calibri" panose="020F0502020204030204" pitchFamily="34" charset="0"/>
                        </a:rPr>
                        <a:t>μετάβαση και ενδυνάμωση </a:t>
                      </a:r>
                    </a:p>
                    <a:p>
                      <a:pPr algn="ctr"/>
                      <a:r>
                        <a:rPr lang="el-GR" sz="1200" b="1" dirty="0">
                          <a:latin typeface="Calibri" panose="020F0502020204030204" pitchFamily="34" charset="0"/>
                          <a:cs typeface="Calibri" panose="020F0502020204030204" pitchFamily="34" charset="0"/>
                        </a:rPr>
                        <a:t>ανθρωπίνου κεφαλαίου</a:t>
                      </a:r>
                    </a:p>
                  </a:txBody>
                  <a:tcPr anchor="ctr"/>
                </a:tc>
                <a:tc>
                  <a:txBody>
                    <a:bodyPr/>
                    <a:lstStyle/>
                    <a:p>
                      <a:pPr algn="l"/>
                      <a:r>
                        <a:rPr lang="el-GR" sz="1200" b="1" dirty="0">
                          <a:latin typeface="Calibri" panose="020F0502020204030204" pitchFamily="34" charset="0"/>
                          <a:cs typeface="Calibri" panose="020F0502020204030204" pitchFamily="34" charset="0"/>
                        </a:rPr>
                        <a:t>Π4.8 Εκπαίδευση ενηλίκων. </a:t>
                      </a:r>
                    </a:p>
                    <a:p>
                      <a:pPr algn="l"/>
                      <a:r>
                        <a:rPr lang="el-GR" sz="1200" dirty="0">
                          <a:latin typeface="Calibri" panose="020F0502020204030204" pitchFamily="34" charset="0"/>
                          <a:cs typeface="Calibri" panose="020F0502020204030204" pitchFamily="34" charset="0"/>
                        </a:rPr>
                        <a:t>Για την ανάπτυξη και εμπέδωση περιβαλλοντικής συνείδησης θα σχεδιαστούν και θα υλοποιηθούν προγράμματα εκπαίδευσης ενηλίκων για εργαζόμενους, εργοδότες και ανέργους με αντικείμενο την προστασία του περιβάλλοντος, τις πράσινες μορφές ενέργειας, την πράσινη οικονομία, τις ψηφιακές δεξιότητες και την επιχειρηματικότητα. </a:t>
                      </a:r>
                    </a:p>
                  </a:txBody>
                  <a:tcPr/>
                </a:tc>
                <a:tc>
                  <a:txBody>
                    <a:bodyPr/>
                    <a:lstStyle/>
                    <a:p>
                      <a:pPr algn="ctr"/>
                      <a:r>
                        <a:rPr lang="el-GR" sz="1200" dirty="0">
                          <a:latin typeface="Calibri" panose="020F0502020204030204" pitchFamily="34" charset="0"/>
                          <a:cs typeface="Calibri" panose="020F0502020204030204" pitchFamily="34" charset="0"/>
                        </a:rPr>
                        <a:t>ΠΕ Κοζάνης, ΠΕ </a:t>
                      </a:r>
                    </a:p>
                    <a:p>
                      <a:pPr algn="ctr"/>
                      <a:r>
                        <a:rPr lang="el-GR" sz="1200" dirty="0">
                          <a:latin typeface="Calibri" panose="020F0502020204030204" pitchFamily="34" charset="0"/>
                          <a:cs typeface="Calibri" panose="020F0502020204030204" pitchFamily="34" charset="0"/>
                        </a:rPr>
                        <a:t>Φλώρινας, ΠΕ </a:t>
                      </a:r>
                    </a:p>
                    <a:p>
                      <a:pPr algn="ctr"/>
                      <a:r>
                        <a:rPr lang="el-GR" sz="1200" dirty="0">
                          <a:latin typeface="Calibri" panose="020F0502020204030204" pitchFamily="34" charset="0"/>
                          <a:cs typeface="Calibri" panose="020F0502020204030204" pitchFamily="34" charset="0"/>
                        </a:rPr>
                        <a:t>Καστοριάς, ΠΕ </a:t>
                      </a:r>
                    </a:p>
                    <a:p>
                      <a:pPr algn="ctr"/>
                      <a:r>
                        <a:rPr lang="el-GR" sz="1200" dirty="0">
                          <a:latin typeface="Calibri" panose="020F0502020204030204" pitchFamily="34" charset="0"/>
                          <a:cs typeface="Calibri" panose="020F0502020204030204" pitchFamily="34" charset="0"/>
                        </a:rPr>
                        <a:t>Γρεβενών</a:t>
                      </a:r>
                    </a:p>
                  </a:txBody>
                  <a:tcPr anchor="ctr"/>
                </a:tc>
                <a:extLst>
                  <a:ext uri="{0D108BD9-81ED-4DB2-BD59-A6C34878D82A}">
                    <a16:rowId xmlns:a16="http://schemas.microsoft.com/office/drawing/2014/main" val="1843132158"/>
                  </a:ext>
                </a:extLst>
              </a:tr>
              <a:tr h="1266825">
                <a:tc rowSpan="3">
                  <a:txBody>
                    <a:bodyPr/>
                    <a:lstStyle/>
                    <a:p>
                      <a:pPr algn="ctr"/>
                      <a:r>
                        <a:rPr lang="el-GR" sz="1200" b="1" dirty="0">
                          <a:latin typeface="Calibri" panose="020F0502020204030204" pitchFamily="34" charset="0"/>
                          <a:cs typeface="Calibri" panose="020F0502020204030204" pitchFamily="34" charset="0"/>
                        </a:rPr>
                        <a:t>5. Ολοκληρωμένες </a:t>
                      </a:r>
                    </a:p>
                    <a:p>
                      <a:pPr algn="ctr"/>
                      <a:r>
                        <a:rPr lang="el-GR" sz="1200" b="1" dirty="0">
                          <a:latin typeface="Calibri" panose="020F0502020204030204" pitchFamily="34" charset="0"/>
                          <a:cs typeface="Calibri" panose="020F0502020204030204" pitchFamily="34" charset="0"/>
                        </a:rPr>
                        <a:t>παρεμβάσεις μικρής </a:t>
                      </a:r>
                    </a:p>
                    <a:p>
                      <a:pPr algn="ctr"/>
                      <a:r>
                        <a:rPr lang="el-GR" sz="1200" b="1" dirty="0">
                          <a:latin typeface="Calibri" panose="020F0502020204030204" pitchFamily="34" charset="0"/>
                          <a:cs typeface="Calibri" panose="020F0502020204030204" pitchFamily="34" charset="0"/>
                        </a:rPr>
                        <a:t>κλίμακας – Ευφυείς </a:t>
                      </a:r>
                    </a:p>
                    <a:p>
                      <a:pPr algn="ctr"/>
                      <a:r>
                        <a:rPr lang="el-GR" sz="1200" b="1" dirty="0">
                          <a:latin typeface="Calibri" panose="020F0502020204030204" pitchFamily="34" charset="0"/>
                          <a:cs typeface="Calibri" panose="020F0502020204030204" pitchFamily="34" charset="0"/>
                        </a:rPr>
                        <a:t>κοινότητες</a:t>
                      </a:r>
                    </a:p>
                  </a:txBody>
                  <a:tcPr anchor="ctr"/>
                </a:tc>
                <a:tc>
                  <a:txBody>
                    <a:bodyPr/>
                    <a:lstStyle/>
                    <a:p>
                      <a:r>
                        <a:rPr lang="el-GR" sz="1200" b="1" dirty="0">
                          <a:latin typeface="Calibri" panose="020F0502020204030204" pitchFamily="34" charset="0"/>
                          <a:cs typeface="Calibri" panose="020F0502020204030204" pitchFamily="34" charset="0"/>
                        </a:rPr>
                        <a:t>Π5.1 Ολοκληρωμένη ανάπτυξη στις αστικές περιοχές.</a:t>
                      </a:r>
                    </a:p>
                    <a:p>
                      <a:r>
                        <a:rPr lang="el-GR" sz="1200" dirty="0">
                          <a:latin typeface="Calibri" panose="020F0502020204030204" pitchFamily="34" charset="0"/>
                          <a:cs typeface="Calibri" panose="020F0502020204030204" pitchFamily="34" charset="0"/>
                        </a:rPr>
                        <a:t>Συμπληρωματικές παρεμβάσεις χωρικής ανάπτυξης στο πλαίσιο Στρατηγικών Βιώσιμης Αστικής Ανάπτυξης (ΒΑΑ), καθώς και άλλων ολοκληρωμένων παρεμβάσεων (π.χ. Σχεδίων Βιώσιμης Αστικής Κινητικότητας) στους οικισμούς των περιφερειακών ενοτήτων Κοζάνης και Φλώρινας, που κυρίως υφίστανται τις επιπτώσεις της διττής </a:t>
                      </a:r>
                      <a:r>
                        <a:rPr lang="el-GR" sz="1200" dirty="0" err="1">
                          <a:latin typeface="Calibri" panose="020F0502020204030204" pitchFamily="34" charset="0"/>
                          <a:cs typeface="Calibri" panose="020F0502020204030204" pitchFamily="34" charset="0"/>
                        </a:rPr>
                        <a:t>κοινωνικοοικονομικής</a:t>
                      </a:r>
                      <a:r>
                        <a:rPr lang="el-GR" sz="1200" dirty="0">
                          <a:latin typeface="Calibri" panose="020F0502020204030204" pitchFamily="34" charset="0"/>
                          <a:cs typeface="Calibri" panose="020F0502020204030204" pitchFamily="34" charset="0"/>
                        </a:rPr>
                        <a:t> και περιβαλλοντικής υποβάθμισης και δύνανται να αφορούν κυρίως: βιώσιμη κινητικότητα, κυκλική οικονομία, ενέργεια, εφόσον οι σχετικές δράσεις δεν καλύπτονται από άλλες δράσεις του προγράμματος (π.χ. </a:t>
                      </a:r>
                      <a:r>
                        <a:rPr lang="el-GR" sz="1200" dirty="0" err="1">
                          <a:latin typeface="Calibri" panose="020F0502020204030204" pitchFamily="34" charset="0"/>
                          <a:cs typeface="Calibri" panose="020F0502020204030204" pitchFamily="34" charset="0"/>
                        </a:rPr>
                        <a:t>ποδηλατόδρομοι</a:t>
                      </a:r>
                      <a:r>
                        <a:rPr lang="el-GR" sz="1200" dirty="0">
                          <a:latin typeface="Calibri" panose="020F0502020204030204" pitchFamily="34" charset="0"/>
                          <a:cs typeface="Calibri" panose="020F0502020204030204" pitchFamily="34" charset="0"/>
                        </a:rPr>
                        <a:t>, κ.ά.)</a:t>
                      </a:r>
                      <a:endParaRPr lang="el-GR" dirty="0"/>
                    </a:p>
                  </a:txBody>
                  <a:tcPr/>
                </a:tc>
                <a:tc>
                  <a:txBody>
                    <a:bodyPr/>
                    <a:lstStyle/>
                    <a:p>
                      <a:pPr algn="ctr"/>
                      <a:r>
                        <a:rPr lang="el-GR" sz="1200" dirty="0">
                          <a:latin typeface="Calibri" panose="020F0502020204030204" pitchFamily="34" charset="0"/>
                          <a:cs typeface="Calibri" panose="020F0502020204030204" pitchFamily="34" charset="0"/>
                        </a:rPr>
                        <a:t>ΠΕ Κοζάνης, ΠΕ </a:t>
                      </a:r>
                    </a:p>
                    <a:p>
                      <a:pPr algn="ctr"/>
                      <a:r>
                        <a:rPr lang="el-GR" sz="1200" dirty="0">
                          <a:latin typeface="Calibri" panose="020F0502020204030204" pitchFamily="34" charset="0"/>
                          <a:cs typeface="Calibri" panose="020F0502020204030204" pitchFamily="34" charset="0"/>
                        </a:rPr>
                        <a:t>Φλώρινας, ΠΕ </a:t>
                      </a:r>
                    </a:p>
                    <a:p>
                      <a:pPr algn="ctr"/>
                      <a:r>
                        <a:rPr lang="el-GR" sz="1200" dirty="0">
                          <a:latin typeface="Calibri" panose="020F0502020204030204" pitchFamily="34" charset="0"/>
                          <a:cs typeface="Calibri" panose="020F0502020204030204" pitchFamily="34" charset="0"/>
                        </a:rPr>
                        <a:t>Καστοριάς, ΠΕ </a:t>
                      </a:r>
                    </a:p>
                    <a:p>
                      <a:pPr algn="ctr"/>
                      <a:r>
                        <a:rPr lang="el-GR" sz="1200" dirty="0">
                          <a:latin typeface="Calibri" panose="020F0502020204030204" pitchFamily="34" charset="0"/>
                          <a:cs typeface="Calibri" panose="020F0502020204030204" pitchFamily="34" charset="0"/>
                        </a:rPr>
                        <a:t>Γρεβενών</a:t>
                      </a:r>
                      <a:endParaRPr lang="el-GR" dirty="0"/>
                    </a:p>
                  </a:txBody>
                  <a:tcPr anchor="ctr"/>
                </a:tc>
                <a:extLst>
                  <a:ext uri="{0D108BD9-81ED-4DB2-BD59-A6C34878D82A}">
                    <a16:rowId xmlns:a16="http://schemas.microsoft.com/office/drawing/2014/main" val="962197754"/>
                  </a:ext>
                </a:extLst>
              </a:tr>
              <a:tr h="834604">
                <a:tc vMerge="1">
                  <a:txBody>
                    <a:bodyPr/>
                    <a:lstStyle/>
                    <a:p>
                      <a:endParaRPr lang="el-GR" dirty="0"/>
                    </a:p>
                  </a:txBody>
                  <a:tcPr anchor="ctr"/>
                </a:tc>
                <a:tc>
                  <a:txBody>
                    <a:bodyPr/>
                    <a:lstStyle/>
                    <a:p>
                      <a:r>
                        <a:rPr lang="el-GR" sz="1200" b="1" dirty="0">
                          <a:latin typeface="Calibri" panose="020F0502020204030204" pitchFamily="34" charset="0"/>
                          <a:cs typeface="Calibri" panose="020F0502020204030204" pitchFamily="34" charset="0"/>
                        </a:rPr>
                        <a:t>Π5.2 Ολοκληρωμένη ανάπτυξη στις αγροτικές περιοχές.</a:t>
                      </a:r>
                    </a:p>
                    <a:p>
                      <a:r>
                        <a:rPr lang="el-GR" sz="1200" dirty="0">
                          <a:latin typeface="Calibri" panose="020F0502020204030204" pitchFamily="34" charset="0"/>
                          <a:cs typeface="Calibri" panose="020F0502020204030204" pitchFamily="34" charset="0"/>
                        </a:rPr>
                        <a:t>Συμπληρωματικές παρεμβάσεις στο πλαίσιο της Ολοκληρωμένης Χωρικής Επένδυσης (ΟΧΕ) Λιμνών και Ποταμών της Δυτικής Μακεδονίας, για το τμήμα που ταυτίζεται με την περιοχή των εξορύξεων. Ιδιαίτερα επιδιώκεται η προστασία των πολιτιστικών μνημείων και ανάδειξη των ευρημάτων τους.</a:t>
                      </a:r>
                    </a:p>
                  </a:txBody>
                  <a:tcPr/>
                </a:tc>
                <a:tc>
                  <a:txBody>
                    <a:bodyPr/>
                    <a:lstStyle/>
                    <a:p>
                      <a:pPr algn="ctr"/>
                      <a:r>
                        <a:rPr lang="el-GR" sz="1200" dirty="0">
                          <a:latin typeface="Calibri" panose="020F0502020204030204" pitchFamily="34" charset="0"/>
                          <a:cs typeface="Calibri" panose="020F0502020204030204" pitchFamily="34" charset="0"/>
                        </a:rPr>
                        <a:t>ΠΕ Κοζάνης, ΠΕ </a:t>
                      </a:r>
                    </a:p>
                    <a:p>
                      <a:pPr algn="ctr"/>
                      <a:r>
                        <a:rPr lang="el-GR" sz="1200" dirty="0">
                          <a:latin typeface="Calibri" panose="020F0502020204030204" pitchFamily="34" charset="0"/>
                          <a:cs typeface="Calibri" panose="020F0502020204030204" pitchFamily="34" charset="0"/>
                        </a:rPr>
                        <a:t>Φλώρινας, ΠΕ </a:t>
                      </a:r>
                    </a:p>
                    <a:p>
                      <a:pPr algn="ctr"/>
                      <a:r>
                        <a:rPr lang="el-GR" sz="1200" dirty="0">
                          <a:latin typeface="Calibri" panose="020F0502020204030204" pitchFamily="34" charset="0"/>
                          <a:cs typeface="Calibri" panose="020F0502020204030204" pitchFamily="34" charset="0"/>
                        </a:rPr>
                        <a:t>Καστοριάς, ΠΕ </a:t>
                      </a:r>
                    </a:p>
                    <a:p>
                      <a:pPr algn="ctr"/>
                      <a:r>
                        <a:rPr lang="el-GR" sz="1200" dirty="0">
                          <a:latin typeface="Calibri" panose="020F0502020204030204" pitchFamily="34" charset="0"/>
                          <a:cs typeface="Calibri" panose="020F0502020204030204" pitchFamily="34" charset="0"/>
                        </a:rPr>
                        <a:t>Γρεβενών</a:t>
                      </a:r>
                    </a:p>
                  </a:txBody>
                  <a:tcPr anchor="ctr"/>
                </a:tc>
                <a:extLst>
                  <a:ext uri="{0D108BD9-81ED-4DB2-BD59-A6C34878D82A}">
                    <a16:rowId xmlns:a16="http://schemas.microsoft.com/office/drawing/2014/main" val="3210789146"/>
                  </a:ext>
                </a:extLst>
              </a:tr>
              <a:tr h="956543">
                <a:tc vMerge="1">
                  <a:txBody>
                    <a:bodyPr/>
                    <a:lstStyle/>
                    <a:p>
                      <a:pPr algn="ctr"/>
                      <a:endParaRPr lang="el-GR" sz="1200" b="1" dirty="0">
                        <a:latin typeface="Calibri" panose="020F0502020204030204" pitchFamily="34" charset="0"/>
                        <a:cs typeface="Calibri" panose="020F0502020204030204" pitchFamily="34" charset="0"/>
                      </a:endParaRPr>
                    </a:p>
                  </a:txBody>
                  <a:tcPr anchor="ctr"/>
                </a:tc>
                <a:tc>
                  <a:txBody>
                    <a:bodyPr/>
                    <a:lstStyle/>
                    <a:p>
                      <a:r>
                        <a:rPr lang="el-GR" sz="1200" b="1" dirty="0">
                          <a:latin typeface="Calibri" panose="020F0502020204030204" pitchFamily="34" charset="0"/>
                          <a:cs typeface="Calibri" panose="020F0502020204030204" pitchFamily="34" charset="0"/>
                        </a:rPr>
                        <a:t>Π5.3 Ευφυείς κοινότητες.</a:t>
                      </a:r>
                    </a:p>
                    <a:p>
                      <a:r>
                        <a:rPr lang="el-GR" sz="1200" dirty="0">
                          <a:latin typeface="Calibri" panose="020F0502020204030204" pitchFamily="34" charset="0"/>
                          <a:cs typeface="Calibri" panose="020F0502020204030204" pitchFamily="34" charset="0"/>
                        </a:rPr>
                        <a:t>Υποστήριξη της υλοποίησης επενδύσεων για τον ψηφιακό μετασχηματισμό πόλεων και κοινοτήτων, μέσω της υιοθέτησης καινοτόμων, βιώσιμων και ολοκληρωμένων τεχνολογικών λύσεων που καθιστούν τη λειτουργία τους φιλικότερη προς το περιβάλλον και πιο αποδοτική. Ειδικότερα, αξιοποιώντας τεχνολογίες αιχμής και καινοτόμες προσεγγίσεις, υλοποιούνται έξυπνες λύσεις / εφαρμογές για την προώθηση των τοπικών αναπτυξιακών πολιτικών (τουρισμός, πολιτισμός, κλπ.), των κοινωνικών πολιτικών και τη βελτίωση της ποιότητας ζωής (υγεία, αστική κινητικότητα, πολιτική προστασία, δημόσιες υπηρεσίες, κ.λπ.), της κλιματικής ουδετερότητας και της εξοικονόμησης ενέργειας (διαχείριση φυσικών πόρων, προστασία περιβάλλοντος, κυκλική οικονομία, κλπ.).</a:t>
                      </a:r>
                    </a:p>
                  </a:txBody>
                  <a:tcPr/>
                </a:tc>
                <a:tc>
                  <a:txBody>
                    <a:bodyPr/>
                    <a:lstStyle/>
                    <a:p>
                      <a:pPr algn="ctr"/>
                      <a:r>
                        <a:rPr lang="el-GR" sz="1200" dirty="0">
                          <a:latin typeface="Calibri" panose="020F0502020204030204" pitchFamily="34" charset="0"/>
                          <a:cs typeface="Calibri" panose="020F0502020204030204" pitchFamily="34" charset="0"/>
                        </a:rPr>
                        <a:t>ΠΕ Κοζάνης, ΠΕ </a:t>
                      </a:r>
                    </a:p>
                    <a:p>
                      <a:pPr algn="ctr"/>
                      <a:r>
                        <a:rPr lang="el-GR" sz="1200" dirty="0">
                          <a:latin typeface="Calibri" panose="020F0502020204030204" pitchFamily="34" charset="0"/>
                          <a:cs typeface="Calibri" panose="020F0502020204030204" pitchFamily="34" charset="0"/>
                        </a:rPr>
                        <a:t>Φλώρινας, ΠΕ </a:t>
                      </a:r>
                    </a:p>
                    <a:p>
                      <a:pPr algn="ctr"/>
                      <a:r>
                        <a:rPr lang="el-GR" sz="1200" dirty="0">
                          <a:latin typeface="Calibri" panose="020F0502020204030204" pitchFamily="34" charset="0"/>
                          <a:cs typeface="Calibri" panose="020F0502020204030204" pitchFamily="34" charset="0"/>
                        </a:rPr>
                        <a:t>Καστοριάς, ΠΕ </a:t>
                      </a:r>
                    </a:p>
                    <a:p>
                      <a:pPr algn="ctr"/>
                      <a:r>
                        <a:rPr lang="el-GR" sz="1200" dirty="0">
                          <a:latin typeface="Calibri" panose="020F0502020204030204" pitchFamily="34" charset="0"/>
                          <a:cs typeface="Calibri" panose="020F0502020204030204" pitchFamily="34" charset="0"/>
                        </a:rPr>
                        <a:t>Γρεβενών</a:t>
                      </a:r>
                    </a:p>
                  </a:txBody>
                  <a:tcPr anchor="ctr"/>
                </a:tc>
                <a:extLst>
                  <a:ext uri="{0D108BD9-81ED-4DB2-BD59-A6C34878D82A}">
                    <a16:rowId xmlns:a16="http://schemas.microsoft.com/office/drawing/2014/main" val="1476136040"/>
                  </a:ext>
                </a:extLst>
              </a:tr>
            </a:tbl>
          </a:graphicData>
        </a:graphic>
      </p:graphicFrame>
    </p:spTree>
    <p:extLst>
      <p:ext uri="{BB962C8B-B14F-4D97-AF65-F5344CB8AC3E}">
        <p14:creationId xmlns:p14="http://schemas.microsoft.com/office/powerpoint/2010/main" val="793580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1C5C0F-8BD6-459D-8AC1-E0D8CE8ED12A}"/>
              </a:ext>
            </a:extLst>
          </p:cNvPr>
          <p:cNvSpPr txBox="1">
            <a:spLocks/>
          </p:cNvSpPr>
          <p:nvPr/>
        </p:nvSpPr>
        <p:spPr>
          <a:xfrm>
            <a:off x="1025611" y="0"/>
            <a:ext cx="10021329" cy="642551"/>
          </a:xfrm>
          <a:prstGeom prst="rect">
            <a:avLst/>
          </a:prstGeom>
          <a:noFill/>
        </p:spPr>
        <p:txBody>
          <a:bodyP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l-GR" sz="2800" b="1" noProof="0" dirty="0">
                <a:solidFill>
                  <a:schemeClr val="accent1"/>
                </a:solidFill>
                <a:latin typeface="Calibri" panose="020F0502020204030204" pitchFamily="34" charset="0"/>
                <a:ea typeface="+mj-ea"/>
                <a:cs typeface="Calibri" panose="020F0502020204030204" pitchFamily="34" charset="0"/>
              </a:rPr>
              <a:t>Πρόγραμμα Δίκαιης Αναπτυξιακής Μετάβασης 2021-2027</a:t>
            </a:r>
            <a:endParaRPr kumimoji="0" lang="el-GR" sz="2800" b="1" i="0" u="none" strike="noStrike" kern="1200" cap="none" spc="0" normalizeH="0" baseline="0" noProof="0" dirty="0">
              <a:ln>
                <a:noFill/>
              </a:ln>
              <a:solidFill>
                <a:schemeClr val="accent1"/>
              </a:solidFill>
              <a:effectLst/>
              <a:uLnTx/>
              <a:uFillTx/>
              <a:latin typeface="Calibri" panose="020F0502020204030204" pitchFamily="34" charset="0"/>
              <a:ea typeface="+mj-ea"/>
              <a:cs typeface="Calibri" panose="020F0502020204030204" pitchFamily="34" charset="0"/>
            </a:endParaRPr>
          </a:p>
        </p:txBody>
      </p:sp>
      <p:graphicFrame>
        <p:nvGraphicFramePr>
          <p:cNvPr id="3" name="Πίνακας 2">
            <a:extLst>
              <a:ext uri="{FF2B5EF4-FFF2-40B4-BE49-F238E27FC236}">
                <a16:creationId xmlns:a16="http://schemas.microsoft.com/office/drawing/2014/main" id="{2FBA23DA-EF08-409F-B768-AF9A0ADBBEDC}"/>
              </a:ext>
            </a:extLst>
          </p:cNvPr>
          <p:cNvGraphicFramePr>
            <a:graphicFrameLocks noGrp="1"/>
          </p:cNvGraphicFramePr>
          <p:nvPr>
            <p:extLst>
              <p:ext uri="{D42A27DB-BD31-4B8C-83A1-F6EECF244321}">
                <p14:modId xmlns:p14="http://schemas.microsoft.com/office/powerpoint/2010/main" val="2569885159"/>
              </p:ext>
            </p:extLst>
          </p:nvPr>
        </p:nvGraphicFramePr>
        <p:xfrm>
          <a:off x="605483" y="536026"/>
          <a:ext cx="10935729" cy="6127734"/>
        </p:xfrm>
        <a:graphic>
          <a:graphicData uri="http://schemas.openxmlformats.org/drawingml/2006/table">
            <a:tbl>
              <a:tblPr firstRow="1" bandRow="1">
                <a:tableStyleId>{5C22544A-7EE6-4342-B048-85BDC9FD1C3A}</a:tableStyleId>
              </a:tblPr>
              <a:tblGrid>
                <a:gridCol w="2620543">
                  <a:extLst>
                    <a:ext uri="{9D8B030D-6E8A-4147-A177-3AD203B41FA5}">
                      <a16:colId xmlns:a16="http://schemas.microsoft.com/office/drawing/2014/main" val="867271089"/>
                    </a:ext>
                  </a:extLst>
                </a:gridCol>
                <a:gridCol w="1700833">
                  <a:extLst>
                    <a:ext uri="{9D8B030D-6E8A-4147-A177-3AD203B41FA5}">
                      <a16:colId xmlns:a16="http://schemas.microsoft.com/office/drawing/2014/main" val="1727991259"/>
                    </a:ext>
                  </a:extLst>
                </a:gridCol>
                <a:gridCol w="1600044">
                  <a:extLst>
                    <a:ext uri="{9D8B030D-6E8A-4147-A177-3AD203B41FA5}">
                      <a16:colId xmlns:a16="http://schemas.microsoft.com/office/drawing/2014/main" val="1821771928"/>
                    </a:ext>
                  </a:extLst>
                </a:gridCol>
                <a:gridCol w="1726031">
                  <a:extLst>
                    <a:ext uri="{9D8B030D-6E8A-4147-A177-3AD203B41FA5}">
                      <a16:colId xmlns:a16="http://schemas.microsoft.com/office/drawing/2014/main" val="988913168"/>
                    </a:ext>
                  </a:extLst>
                </a:gridCol>
                <a:gridCol w="1663038">
                  <a:extLst>
                    <a:ext uri="{9D8B030D-6E8A-4147-A177-3AD203B41FA5}">
                      <a16:colId xmlns:a16="http://schemas.microsoft.com/office/drawing/2014/main" val="4233912108"/>
                    </a:ext>
                  </a:extLst>
                </a:gridCol>
                <a:gridCol w="1625240">
                  <a:extLst>
                    <a:ext uri="{9D8B030D-6E8A-4147-A177-3AD203B41FA5}">
                      <a16:colId xmlns:a16="http://schemas.microsoft.com/office/drawing/2014/main" val="1975925076"/>
                    </a:ext>
                  </a:extLst>
                </a:gridCol>
              </a:tblGrid>
              <a:tr h="489585">
                <a:tc gridSpan="6">
                  <a:txBody>
                    <a:bodyPr/>
                    <a:lstStyle/>
                    <a:p>
                      <a:pPr algn="ctr"/>
                      <a:r>
                        <a:rPr lang="el-GR" dirty="0">
                          <a:latin typeface="Calibri" panose="020F0502020204030204" pitchFamily="34" charset="0"/>
                          <a:cs typeface="Calibri" panose="020F0502020204030204" pitchFamily="34" charset="0"/>
                        </a:rPr>
                        <a:t>ΚΑΤΑΝΟΜΗ ΠΡΟΫΠΟΛΟΓΙΣΜΟΥ ΑΝΑ ΑΞΟΝΑ ΠΡΟΤΕΡΑΙΟΤΗΤΑΣ</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ΚΑΙ</a:t>
                      </a:r>
                      <a:r>
                        <a:rPr lang="el-GR" baseline="0" dirty="0">
                          <a:latin typeface="Calibri" panose="020F0502020204030204" pitchFamily="34" charset="0"/>
                          <a:cs typeface="Calibri" panose="020F0502020204030204" pitchFamily="34" charset="0"/>
                        </a:rPr>
                        <a:t> ΠΕΡΙΟΧΗ ΜΕΤΑΒΑΣΗΣ</a:t>
                      </a:r>
                      <a:endParaRPr lang="el-GR" dirty="0">
                        <a:latin typeface="Calibri" panose="020F0502020204030204" pitchFamily="34" charset="0"/>
                        <a:cs typeface="Calibri" panose="020F0502020204030204" pitchFamily="34" charset="0"/>
                      </a:endParaRPr>
                    </a:p>
                  </a:txBody>
                  <a:tcPr marL="68580" marR="68580"/>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945928474"/>
                  </a:ext>
                </a:extLst>
              </a:tr>
              <a:tr h="734107">
                <a:tc>
                  <a:txBody>
                    <a:bodyPr/>
                    <a:lstStyle/>
                    <a:p>
                      <a:pPr algn="ctr" fontAlgn="ctr"/>
                      <a:r>
                        <a:rPr lang="el-GR" sz="1200" b="1" i="0" u="none" strike="noStrike" dirty="0">
                          <a:solidFill>
                            <a:srgbClr val="000000"/>
                          </a:solidFill>
                          <a:effectLst/>
                          <a:latin typeface="Calibri" panose="020F0502020204030204" pitchFamily="34" charset="0"/>
                        </a:rPr>
                        <a:t>ΠΡΟΤΕΡΑΙΟΤΗΤΕΣ ΠΡΟΓΡΑΜΜΑΤΟΣ</a:t>
                      </a:r>
                    </a:p>
                  </a:txBody>
                  <a:tcPr marL="7144" marR="7144" marT="9525" marB="0" anchor="ctr"/>
                </a:tc>
                <a:tc>
                  <a:txBody>
                    <a:bodyPr/>
                    <a:lstStyle/>
                    <a:p>
                      <a:pPr algn="ctr" fontAlgn="ctr"/>
                      <a:r>
                        <a:rPr lang="el-GR" sz="1200" b="1" i="0" u="none" strike="noStrike" dirty="0">
                          <a:solidFill>
                            <a:srgbClr val="000000"/>
                          </a:solidFill>
                          <a:effectLst/>
                          <a:highlight>
                            <a:srgbClr val="FFFF00"/>
                          </a:highlight>
                          <a:latin typeface="Calibri" panose="020F0502020204030204" pitchFamily="34" charset="0"/>
                        </a:rPr>
                        <a:t>ΔΥΤΙΚΗ ΜΑΚΕΔΟΝΙΑ</a:t>
                      </a:r>
                    </a:p>
                  </a:txBody>
                  <a:tcPr marL="7144" marR="7144" marT="9525" marB="0" anchor="ctr"/>
                </a:tc>
                <a:tc>
                  <a:txBody>
                    <a:bodyPr/>
                    <a:lstStyle/>
                    <a:p>
                      <a:pPr algn="ctr" fontAlgn="ctr"/>
                      <a:r>
                        <a:rPr lang="el-GR" sz="1200" b="1" i="0" u="none" strike="noStrike" dirty="0">
                          <a:solidFill>
                            <a:srgbClr val="000000"/>
                          </a:solidFill>
                          <a:effectLst/>
                          <a:latin typeface="Calibri" panose="020F0502020204030204" pitchFamily="34" charset="0"/>
                        </a:rPr>
                        <a:t>ΜΕΓΑΛΟΠΟΛΗ</a:t>
                      </a:r>
                    </a:p>
                  </a:txBody>
                  <a:tcPr marL="7144" marR="7144" marT="9525" marB="0" anchor="ctr"/>
                </a:tc>
                <a:tc>
                  <a:txBody>
                    <a:bodyPr/>
                    <a:lstStyle/>
                    <a:p>
                      <a:pPr algn="ctr" fontAlgn="ctr"/>
                      <a:r>
                        <a:rPr lang="el-GR" sz="1200" b="1" i="0" u="none" strike="noStrike" dirty="0">
                          <a:solidFill>
                            <a:srgbClr val="000000"/>
                          </a:solidFill>
                          <a:effectLst/>
                          <a:latin typeface="Calibri" panose="020F0502020204030204" pitchFamily="34" charset="0"/>
                        </a:rPr>
                        <a:t>ΝΗΣΙΑ ΒΟΡΕΙΟΥ-ΝΟΤΙΟΥ ΑΙΓΑΙΟΥ &amp; ΚΡΗΤΗ</a:t>
                      </a:r>
                    </a:p>
                  </a:txBody>
                  <a:tcPr marL="7144" marR="7144" marT="9525" marB="0" anchor="ctr"/>
                </a:tc>
                <a:tc>
                  <a:txBody>
                    <a:bodyPr/>
                    <a:lstStyle/>
                    <a:p>
                      <a:pPr algn="ctr" fontAlgn="ctr"/>
                      <a:r>
                        <a:rPr lang="el-GR" sz="1200" b="1" i="0" u="none" strike="noStrike" dirty="0">
                          <a:solidFill>
                            <a:srgbClr val="000000"/>
                          </a:solidFill>
                          <a:effectLst/>
                          <a:latin typeface="Calibri" panose="020F0502020204030204" pitchFamily="34" charset="0"/>
                        </a:rPr>
                        <a:t>ΣΥΝΟΛΟ</a:t>
                      </a:r>
                    </a:p>
                  </a:txBody>
                  <a:tcPr marL="7144" marR="7144" marT="9525" marB="0" anchor="ctr"/>
                </a:tc>
                <a:tc>
                  <a:txBody>
                    <a:bodyPr/>
                    <a:lstStyle/>
                    <a:p>
                      <a:pPr algn="ctr" fontAlgn="ctr"/>
                      <a:r>
                        <a:rPr lang="el-GR" sz="1200" b="1" i="0" u="none" strike="noStrike" dirty="0">
                          <a:solidFill>
                            <a:srgbClr val="000000"/>
                          </a:solidFill>
                          <a:effectLst/>
                          <a:latin typeface="Calibri" panose="020F0502020204030204" pitchFamily="34" charset="0"/>
                        </a:rPr>
                        <a:t>% ΣΤΟ ΣΥΝΟΛΟ ΤΟΥ ΠΡΟΓΡΑΜΜΑΤΟΣ</a:t>
                      </a:r>
                    </a:p>
                  </a:txBody>
                  <a:tcPr marL="7144" marR="7144" marT="9525" marB="0" anchor="ctr"/>
                </a:tc>
                <a:extLst>
                  <a:ext uri="{0D108BD9-81ED-4DB2-BD59-A6C34878D82A}">
                    <a16:rowId xmlns:a16="http://schemas.microsoft.com/office/drawing/2014/main" val="2732176986"/>
                  </a:ext>
                </a:extLst>
              </a:tr>
              <a:tr h="734107">
                <a:tc>
                  <a:txBody>
                    <a:bodyPr/>
                    <a:lstStyle/>
                    <a:p>
                      <a:pPr algn="l" fontAlgn="ctr"/>
                      <a:r>
                        <a:rPr lang="el-GR" sz="1200" b="0" i="0" u="none" strike="noStrike" dirty="0">
                          <a:solidFill>
                            <a:srgbClr val="000000"/>
                          </a:solidFill>
                          <a:effectLst/>
                          <a:latin typeface="Calibri" panose="020F0502020204030204" pitchFamily="34" charset="0"/>
                        </a:rPr>
                        <a:t> 1. ΕΝΙΣΧΥΣΗ ΚΑΙ ΠΡΟΩΘΗΣΗ ΤΗΣ ΕΠΙΧΕΙΡΗΜΑΤΙΚΟΤΗΤΑΣ</a:t>
                      </a:r>
                    </a:p>
                  </a:txBody>
                  <a:tcPr marL="7144" marR="7144" marT="9525" marB="0" anchor="ctr"/>
                </a:tc>
                <a:tc>
                  <a:txBody>
                    <a:bodyPr/>
                    <a:lstStyle/>
                    <a:p>
                      <a:pPr algn="ctr" fontAlgn="ctr"/>
                      <a:r>
                        <a:rPr lang="el-GR" sz="1200" b="0" i="0" u="none" strike="noStrike" dirty="0">
                          <a:solidFill>
                            <a:srgbClr val="000000"/>
                          </a:solidFill>
                          <a:effectLst/>
                          <a:highlight>
                            <a:srgbClr val="FFFF00"/>
                          </a:highlight>
                          <a:latin typeface="Calibri" panose="020F0502020204030204" pitchFamily="34" charset="0"/>
                        </a:rPr>
                        <a:t>510.120.000,00</a:t>
                      </a:r>
                    </a:p>
                  </a:txBody>
                  <a:tcPr marL="7144" marR="7144" marT="9525" marB="0" anchor="ctr"/>
                </a:tc>
                <a:tc>
                  <a:txBody>
                    <a:bodyPr/>
                    <a:lstStyle/>
                    <a:p>
                      <a:pPr algn="ctr" fontAlgn="ctr"/>
                      <a:r>
                        <a:rPr lang="el-GR" sz="1200" b="0" i="0" u="none" strike="noStrike" dirty="0">
                          <a:solidFill>
                            <a:srgbClr val="000000"/>
                          </a:solidFill>
                          <a:effectLst/>
                          <a:latin typeface="Calibri" panose="020F0502020204030204" pitchFamily="34" charset="0"/>
                        </a:rPr>
                        <a:t>222.369.000,00</a:t>
                      </a:r>
                    </a:p>
                  </a:txBody>
                  <a:tcPr marL="7144" marR="7144" marT="9525" marB="0" anchor="ctr"/>
                </a:tc>
                <a:tc>
                  <a:txBody>
                    <a:bodyPr/>
                    <a:lstStyle/>
                    <a:p>
                      <a:pPr algn="ctr" fontAlgn="ctr"/>
                      <a:r>
                        <a:rPr lang="el-GR" sz="1200" b="0" i="0" u="none" strike="noStrike" dirty="0">
                          <a:solidFill>
                            <a:srgbClr val="000000"/>
                          </a:solidFill>
                          <a:effectLst/>
                          <a:latin typeface="Calibri" panose="020F0502020204030204" pitchFamily="34" charset="0"/>
                        </a:rPr>
                        <a:t>53.830.000,00</a:t>
                      </a:r>
                    </a:p>
                  </a:txBody>
                  <a:tcPr marL="7144" marR="7144" marT="9525" marB="0" anchor="ctr"/>
                </a:tc>
                <a:tc>
                  <a:txBody>
                    <a:bodyPr/>
                    <a:lstStyle/>
                    <a:p>
                      <a:pPr algn="ctr" fontAlgn="ctr"/>
                      <a:r>
                        <a:rPr lang="el-GR" sz="1200" b="0" i="0" u="none" strike="noStrike" dirty="0">
                          <a:solidFill>
                            <a:srgbClr val="000000"/>
                          </a:solidFill>
                          <a:effectLst/>
                          <a:latin typeface="Calibri" panose="020F0502020204030204" pitchFamily="34" charset="0"/>
                        </a:rPr>
                        <a:t>786.319.000,00</a:t>
                      </a:r>
                    </a:p>
                  </a:txBody>
                  <a:tcPr marL="7144" marR="7144" marT="9525" marB="0" anchor="ctr"/>
                </a:tc>
                <a:tc>
                  <a:txBody>
                    <a:bodyPr/>
                    <a:lstStyle/>
                    <a:p>
                      <a:pPr algn="ctr" fontAlgn="ctr"/>
                      <a:r>
                        <a:rPr lang="el-GR" sz="1200" b="0" i="0" u="none" strike="noStrike" dirty="0">
                          <a:solidFill>
                            <a:srgbClr val="000000"/>
                          </a:solidFill>
                          <a:effectLst/>
                          <a:latin typeface="Calibri" panose="020F0502020204030204" pitchFamily="34" charset="0"/>
                        </a:rPr>
                        <a:t>48,3</a:t>
                      </a:r>
                    </a:p>
                  </a:txBody>
                  <a:tcPr marL="7144" marR="7144" marT="9525" marB="0" anchor="ctr"/>
                </a:tc>
                <a:extLst>
                  <a:ext uri="{0D108BD9-81ED-4DB2-BD59-A6C34878D82A}">
                    <a16:rowId xmlns:a16="http://schemas.microsoft.com/office/drawing/2014/main" val="2857801208"/>
                  </a:ext>
                </a:extLst>
              </a:tr>
              <a:tr h="720912">
                <a:tc>
                  <a:txBody>
                    <a:bodyPr/>
                    <a:lstStyle/>
                    <a:p>
                      <a:pPr algn="l" fontAlgn="ctr"/>
                      <a:r>
                        <a:rPr lang="el-GR" sz="1200" b="0" i="0" u="none" strike="noStrike" dirty="0">
                          <a:solidFill>
                            <a:srgbClr val="000000"/>
                          </a:solidFill>
                          <a:effectLst/>
                          <a:latin typeface="Calibri" panose="020F0502020204030204" pitchFamily="34" charset="0"/>
                        </a:rPr>
                        <a:t> 2. ΕΝΕΡΓΕΙΑΚΗ ΜΕΤΑΒΑΣΗ-ΚΛΙΜΑΤΙΚΗ ΟΥΔΕΤΕΡΟΤΗΤΑ</a:t>
                      </a:r>
                    </a:p>
                  </a:txBody>
                  <a:tcPr marL="7144" marR="7144" marT="9525" marB="0" anchor="ctr"/>
                </a:tc>
                <a:tc>
                  <a:txBody>
                    <a:bodyPr/>
                    <a:lstStyle/>
                    <a:p>
                      <a:pPr algn="ctr" fontAlgn="ctr"/>
                      <a:r>
                        <a:rPr lang="el-GR" sz="1200" b="0" i="0" u="none" strike="noStrike" dirty="0">
                          <a:solidFill>
                            <a:srgbClr val="000000"/>
                          </a:solidFill>
                          <a:effectLst/>
                          <a:highlight>
                            <a:srgbClr val="FFFF00"/>
                          </a:highlight>
                          <a:latin typeface="Calibri" panose="020F0502020204030204" pitchFamily="34" charset="0"/>
                        </a:rPr>
                        <a:t>166.823.000,00</a:t>
                      </a:r>
                    </a:p>
                  </a:txBody>
                  <a:tcPr marL="7144" marR="7144" marT="9525" marB="0" anchor="ctr"/>
                </a:tc>
                <a:tc>
                  <a:txBody>
                    <a:bodyPr/>
                    <a:lstStyle/>
                    <a:p>
                      <a:pPr algn="ctr" fontAlgn="ctr"/>
                      <a:r>
                        <a:rPr lang="el-GR" sz="1200" b="0" i="0" u="none" strike="noStrike" dirty="0">
                          <a:solidFill>
                            <a:srgbClr val="000000"/>
                          </a:solidFill>
                          <a:effectLst/>
                          <a:latin typeface="Calibri" panose="020F0502020204030204" pitchFamily="34" charset="0"/>
                        </a:rPr>
                        <a:t>57.257.000,00</a:t>
                      </a:r>
                    </a:p>
                  </a:txBody>
                  <a:tcPr marL="7144" marR="7144" marT="9525" marB="0" anchor="ctr"/>
                </a:tc>
                <a:tc>
                  <a:txBody>
                    <a:bodyPr/>
                    <a:lstStyle/>
                    <a:p>
                      <a:pPr algn="ctr" fontAlgn="ctr"/>
                      <a:r>
                        <a:rPr lang="el-GR" sz="1200" b="0" i="0" u="none" strike="noStrike" dirty="0">
                          <a:solidFill>
                            <a:srgbClr val="000000"/>
                          </a:solidFill>
                          <a:effectLst/>
                          <a:latin typeface="Calibri" panose="020F0502020204030204" pitchFamily="34" charset="0"/>
                        </a:rPr>
                        <a:t>39.420.000,00</a:t>
                      </a:r>
                    </a:p>
                  </a:txBody>
                  <a:tcPr marL="7144" marR="7144" marT="9525" marB="0" anchor="ctr"/>
                </a:tc>
                <a:tc>
                  <a:txBody>
                    <a:bodyPr/>
                    <a:lstStyle/>
                    <a:p>
                      <a:pPr algn="ctr" fontAlgn="ctr"/>
                      <a:r>
                        <a:rPr lang="el-GR" sz="1200" b="0" i="0" u="none" strike="noStrike" dirty="0">
                          <a:solidFill>
                            <a:srgbClr val="000000"/>
                          </a:solidFill>
                          <a:effectLst/>
                          <a:latin typeface="Calibri" panose="020F0502020204030204" pitchFamily="34" charset="0"/>
                        </a:rPr>
                        <a:t>263.500.000,00</a:t>
                      </a:r>
                    </a:p>
                  </a:txBody>
                  <a:tcPr marL="7144" marR="7144" marT="9525" marB="0" anchor="ctr"/>
                </a:tc>
                <a:tc>
                  <a:txBody>
                    <a:bodyPr/>
                    <a:lstStyle/>
                    <a:p>
                      <a:pPr algn="ctr" fontAlgn="ctr"/>
                      <a:r>
                        <a:rPr lang="el-GR" sz="1200" b="0" i="0" u="none" strike="noStrike" dirty="0">
                          <a:solidFill>
                            <a:srgbClr val="000000"/>
                          </a:solidFill>
                          <a:effectLst/>
                          <a:latin typeface="Calibri" panose="020F0502020204030204" pitchFamily="34" charset="0"/>
                        </a:rPr>
                        <a:t>16,2</a:t>
                      </a:r>
                    </a:p>
                  </a:txBody>
                  <a:tcPr marL="7144" marR="7144" marT="9525" marB="0" anchor="ctr"/>
                </a:tc>
                <a:extLst>
                  <a:ext uri="{0D108BD9-81ED-4DB2-BD59-A6C34878D82A}">
                    <a16:rowId xmlns:a16="http://schemas.microsoft.com/office/drawing/2014/main" val="2271340418"/>
                  </a:ext>
                </a:extLst>
              </a:tr>
              <a:tr h="770289">
                <a:tc>
                  <a:txBody>
                    <a:bodyPr/>
                    <a:lstStyle/>
                    <a:p>
                      <a:pPr algn="l" fontAlgn="ctr"/>
                      <a:r>
                        <a:rPr lang="el-GR" sz="1200" b="0" i="0" u="none" strike="noStrike" dirty="0">
                          <a:solidFill>
                            <a:srgbClr val="000000"/>
                          </a:solidFill>
                          <a:effectLst/>
                          <a:latin typeface="Calibri" panose="020F0502020204030204" pitchFamily="34" charset="0"/>
                        </a:rPr>
                        <a:t> 3. ΑΝΑΠΡΟΣΑΡΜΟΓΗ   ΧΡΗΣΕΩΝ ΓΗΣ-ΚΥΚΛΙΚΗ ΟΙΚΟΝΟΜΙΑ</a:t>
                      </a:r>
                    </a:p>
                  </a:txBody>
                  <a:tcPr marL="7144" marR="7144" marT="9525" marB="0" anchor="ctr"/>
                </a:tc>
                <a:tc>
                  <a:txBody>
                    <a:bodyPr/>
                    <a:lstStyle/>
                    <a:p>
                      <a:pPr algn="ctr" fontAlgn="ctr"/>
                      <a:r>
                        <a:rPr lang="el-GR" sz="1200" b="0" i="0" u="none" strike="noStrike" dirty="0">
                          <a:solidFill>
                            <a:srgbClr val="000000"/>
                          </a:solidFill>
                          <a:effectLst/>
                          <a:highlight>
                            <a:srgbClr val="FFFF00"/>
                          </a:highlight>
                          <a:latin typeface="Calibri" panose="020F0502020204030204" pitchFamily="34" charset="0"/>
                        </a:rPr>
                        <a:t>58.000.000,00</a:t>
                      </a:r>
                    </a:p>
                  </a:txBody>
                  <a:tcPr marL="7144" marR="7144" marT="9525" marB="0" anchor="ctr"/>
                </a:tc>
                <a:tc>
                  <a:txBody>
                    <a:bodyPr/>
                    <a:lstStyle/>
                    <a:p>
                      <a:pPr algn="ctr" fontAlgn="ctr"/>
                      <a:r>
                        <a:rPr lang="el-GR" sz="1200" b="0" i="0" u="none" strike="noStrike" dirty="0">
                          <a:solidFill>
                            <a:srgbClr val="000000"/>
                          </a:solidFill>
                          <a:effectLst/>
                          <a:latin typeface="Calibri" panose="020F0502020204030204" pitchFamily="34" charset="0"/>
                        </a:rPr>
                        <a:t>18.000.000,00</a:t>
                      </a:r>
                    </a:p>
                  </a:txBody>
                  <a:tcPr marL="7144" marR="7144" marT="9525" marB="0" anchor="ctr"/>
                </a:tc>
                <a:tc>
                  <a:txBody>
                    <a:bodyPr/>
                    <a:lstStyle/>
                    <a:p>
                      <a:pPr algn="ctr" fontAlgn="ctr"/>
                      <a:r>
                        <a:rPr lang="el-GR" sz="1200" b="0" i="0" u="none" strike="noStrike" dirty="0">
                          <a:solidFill>
                            <a:srgbClr val="000000"/>
                          </a:solidFill>
                          <a:effectLst/>
                          <a:latin typeface="Calibri" panose="020F0502020204030204" pitchFamily="34" charset="0"/>
                        </a:rPr>
                        <a:t>7.200.000,00</a:t>
                      </a:r>
                    </a:p>
                  </a:txBody>
                  <a:tcPr marL="7144" marR="7144" marT="9525" marB="0" anchor="ctr"/>
                </a:tc>
                <a:tc>
                  <a:txBody>
                    <a:bodyPr/>
                    <a:lstStyle/>
                    <a:p>
                      <a:pPr algn="ctr" fontAlgn="ctr"/>
                      <a:r>
                        <a:rPr lang="el-GR" sz="1200" b="0" i="0" u="none" strike="noStrike" dirty="0">
                          <a:solidFill>
                            <a:srgbClr val="000000"/>
                          </a:solidFill>
                          <a:effectLst/>
                          <a:latin typeface="Calibri" panose="020F0502020204030204" pitchFamily="34" charset="0"/>
                        </a:rPr>
                        <a:t>83.200.000,00</a:t>
                      </a:r>
                    </a:p>
                  </a:txBody>
                  <a:tcPr marL="7144" marR="7144" marT="9525" marB="0" anchor="ctr"/>
                </a:tc>
                <a:tc>
                  <a:txBody>
                    <a:bodyPr/>
                    <a:lstStyle/>
                    <a:p>
                      <a:pPr algn="ctr" fontAlgn="ctr"/>
                      <a:r>
                        <a:rPr lang="el-GR" sz="1200" b="0" i="0" u="none" strike="noStrike" dirty="0">
                          <a:solidFill>
                            <a:srgbClr val="000000"/>
                          </a:solidFill>
                          <a:effectLst/>
                          <a:latin typeface="Calibri" panose="020F0502020204030204" pitchFamily="34" charset="0"/>
                        </a:rPr>
                        <a:t>5,1</a:t>
                      </a:r>
                    </a:p>
                  </a:txBody>
                  <a:tcPr marL="7144" marR="7144" marT="9525" marB="0" anchor="ctr"/>
                </a:tc>
                <a:extLst>
                  <a:ext uri="{0D108BD9-81ED-4DB2-BD59-A6C34878D82A}">
                    <a16:rowId xmlns:a16="http://schemas.microsoft.com/office/drawing/2014/main" val="533638280"/>
                  </a:ext>
                </a:extLst>
              </a:tr>
              <a:tr h="954160">
                <a:tc>
                  <a:txBody>
                    <a:bodyPr/>
                    <a:lstStyle/>
                    <a:p>
                      <a:pPr algn="l" fontAlgn="ctr"/>
                      <a:r>
                        <a:rPr lang="el-GR" sz="1200" b="0" i="0" u="none" strike="noStrike" dirty="0">
                          <a:solidFill>
                            <a:srgbClr val="000000"/>
                          </a:solidFill>
                          <a:effectLst/>
                          <a:latin typeface="Calibri" panose="020F0502020204030204" pitchFamily="34" charset="0"/>
                        </a:rPr>
                        <a:t> 4. ΔΙΚΑΙΗ ΕΡΓΑΣΙΑΚΗ ΜΕΤΑΒΑΣΗ ΚΑΙ ΕΝΔΥΝΑΜΩΣΗ ΑΝΘΡΩΠΙΝΟΥ ΚΕΦΑΛΑΙΟΥ</a:t>
                      </a:r>
                    </a:p>
                  </a:txBody>
                  <a:tcPr marL="7144" marR="7144" marT="9525" marB="0" anchor="ctr"/>
                </a:tc>
                <a:tc>
                  <a:txBody>
                    <a:bodyPr/>
                    <a:lstStyle/>
                    <a:p>
                      <a:pPr algn="ctr" fontAlgn="ctr"/>
                      <a:r>
                        <a:rPr lang="el-GR" sz="1200" b="0" i="0" u="none" strike="noStrike" dirty="0">
                          <a:solidFill>
                            <a:srgbClr val="000000"/>
                          </a:solidFill>
                          <a:effectLst/>
                          <a:highlight>
                            <a:srgbClr val="FFFF00"/>
                          </a:highlight>
                          <a:latin typeface="Calibri" panose="020F0502020204030204" pitchFamily="34" charset="0"/>
                        </a:rPr>
                        <a:t>197.456.000,00</a:t>
                      </a:r>
                    </a:p>
                  </a:txBody>
                  <a:tcPr marL="7144" marR="7144" marT="9525" marB="0" anchor="ctr"/>
                </a:tc>
                <a:tc>
                  <a:txBody>
                    <a:bodyPr/>
                    <a:lstStyle/>
                    <a:p>
                      <a:pPr algn="ctr" fontAlgn="ctr"/>
                      <a:r>
                        <a:rPr lang="el-GR" sz="1200" b="0" i="0" u="none" strike="noStrike" dirty="0">
                          <a:solidFill>
                            <a:srgbClr val="000000"/>
                          </a:solidFill>
                          <a:effectLst/>
                          <a:latin typeface="Calibri" panose="020F0502020204030204" pitchFamily="34" charset="0"/>
                        </a:rPr>
                        <a:t>48.804.800,00</a:t>
                      </a:r>
                    </a:p>
                  </a:txBody>
                  <a:tcPr marL="7144" marR="7144" marT="9525" marB="0" anchor="ctr"/>
                </a:tc>
                <a:tc>
                  <a:txBody>
                    <a:bodyPr/>
                    <a:lstStyle/>
                    <a:p>
                      <a:pPr algn="ctr" fontAlgn="ctr"/>
                      <a:r>
                        <a:rPr lang="el-GR" sz="1200" b="0" i="0" u="none" strike="noStrike" dirty="0">
                          <a:solidFill>
                            <a:srgbClr val="000000"/>
                          </a:solidFill>
                          <a:effectLst/>
                          <a:latin typeface="Calibri" panose="020F0502020204030204" pitchFamily="34" charset="0"/>
                        </a:rPr>
                        <a:t>20.687.000,00</a:t>
                      </a:r>
                    </a:p>
                  </a:txBody>
                  <a:tcPr marL="7144" marR="7144" marT="9525" marB="0" anchor="ctr"/>
                </a:tc>
                <a:tc>
                  <a:txBody>
                    <a:bodyPr/>
                    <a:lstStyle/>
                    <a:p>
                      <a:pPr algn="ctr" fontAlgn="ctr"/>
                      <a:r>
                        <a:rPr lang="el-GR" sz="1200" b="0" i="0" u="none" strike="noStrike" dirty="0">
                          <a:solidFill>
                            <a:srgbClr val="000000"/>
                          </a:solidFill>
                          <a:effectLst/>
                          <a:latin typeface="Calibri" panose="020F0502020204030204" pitchFamily="34" charset="0"/>
                        </a:rPr>
                        <a:t>266.947.800,00</a:t>
                      </a:r>
                    </a:p>
                  </a:txBody>
                  <a:tcPr marL="7144" marR="7144" marT="9525" marB="0" anchor="ctr"/>
                </a:tc>
                <a:tc>
                  <a:txBody>
                    <a:bodyPr/>
                    <a:lstStyle/>
                    <a:p>
                      <a:pPr algn="ctr" fontAlgn="ctr"/>
                      <a:r>
                        <a:rPr lang="el-GR" sz="1200" b="0" i="0" u="none" strike="noStrike" dirty="0">
                          <a:solidFill>
                            <a:srgbClr val="000000"/>
                          </a:solidFill>
                          <a:effectLst/>
                          <a:latin typeface="Calibri" panose="020F0502020204030204" pitchFamily="34" charset="0"/>
                        </a:rPr>
                        <a:t>16,4</a:t>
                      </a:r>
                    </a:p>
                  </a:txBody>
                  <a:tcPr marL="7144" marR="7144" marT="9525" marB="0" anchor="ctr"/>
                </a:tc>
                <a:extLst>
                  <a:ext uri="{0D108BD9-81ED-4DB2-BD59-A6C34878D82A}">
                    <a16:rowId xmlns:a16="http://schemas.microsoft.com/office/drawing/2014/main" val="694912443"/>
                  </a:ext>
                </a:extLst>
              </a:tr>
              <a:tr h="1075228">
                <a:tc>
                  <a:txBody>
                    <a:bodyPr/>
                    <a:lstStyle/>
                    <a:p>
                      <a:pPr algn="l" fontAlgn="ctr"/>
                      <a:r>
                        <a:rPr lang="el-GR" sz="1200" b="0" i="0" u="none" strike="noStrike" dirty="0">
                          <a:solidFill>
                            <a:srgbClr val="000000"/>
                          </a:solidFill>
                          <a:effectLst/>
                          <a:latin typeface="Calibri" panose="020F0502020204030204" pitchFamily="34" charset="0"/>
                        </a:rPr>
                        <a:t> 5. ΟΛΟΚΛΗΡΩΜΕΝΕΣ ΠΑΡΕΜΒΑΣΕΙΣ ΜΙΚΡΗΣ ΚΛΙΜΑΚΑΣ-ΕΥΦΥΕΙΣ ΚΟΙΝΟΤΗΤΕΣ</a:t>
                      </a:r>
                    </a:p>
                  </a:txBody>
                  <a:tcPr marL="7144" marR="7144" marT="9525" marB="0" anchor="ctr"/>
                </a:tc>
                <a:tc>
                  <a:txBody>
                    <a:bodyPr/>
                    <a:lstStyle/>
                    <a:p>
                      <a:pPr algn="ctr" fontAlgn="ctr"/>
                      <a:r>
                        <a:rPr lang="el-GR" sz="1200" b="0" i="0" u="none" strike="noStrike" dirty="0">
                          <a:solidFill>
                            <a:srgbClr val="000000"/>
                          </a:solidFill>
                          <a:effectLst/>
                          <a:highlight>
                            <a:srgbClr val="FFFF00"/>
                          </a:highlight>
                          <a:latin typeface="Calibri" panose="020F0502020204030204" pitchFamily="34" charset="0"/>
                        </a:rPr>
                        <a:t>53.300.000,00</a:t>
                      </a:r>
                    </a:p>
                  </a:txBody>
                  <a:tcPr marL="7144" marR="7144" marT="9525" marB="0" anchor="ctr"/>
                </a:tc>
                <a:tc>
                  <a:txBody>
                    <a:bodyPr/>
                    <a:lstStyle/>
                    <a:p>
                      <a:pPr algn="ctr" fontAlgn="ctr"/>
                      <a:r>
                        <a:rPr lang="el-GR" sz="1200" b="0" i="0" u="none" strike="noStrike" dirty="0">
                          <a:solidFill>
                            <a:srgbClr val="000000"/>
                          </a:solidFill>
                          <a:effectLst/>
                          <a:latin typeface="Calibri" panose="020F0502020204030204" pitchFamily="34" charset="0"/>
                        </a:rPr>
                        <a:t>29.080.000,00</a:t>
                      </a:r>
                    </a:p>
                  </a:txBody>
                  <a:tcPr marL="7144" marR="7144" marT="9525" marB="0" anchor="ctr"/>
                </a:tc>
                <a:tc>
                  <a:txBody>
                    <a:bodyPr/>
                    <a:lstStyle/>
                    <a:p>
                      <a:pPr algn="ctr" fontAlgn="ctr"/>
                      <a:r>
                        <a:rPr lang="el-GR" sz="1200" b="0" i="0" u="none" strike="noStrike" dirty="0">
                          <a:solidFill>
                            <a:srgbClr val="000000"/>
                          </a:solidFill>
                          <a:effectLst/>
                          <a:latin typeface="Calibri" panose="020F0502020204030204" pitchFamily="34" charset="0"/>
                        </a:rPr>
                        <a:t>82.230.000,00</a:t>
                      </a:r>
                    </a:p>
                  </a:txBody>
                  <a:tcPr marL="7144" marR="7144" marT="9525" marB="0" anchor="ctr"/>
                </a:tc>
                <a:tc>
                  <a:txBody>
                    <a:bodyPr/>
                    <a:lstStyle/>
                    <a:p>
                      <a:pPr algn="ctr" fontAlgn="ctr"/>
                      <a:r>
                        <a:rPr lang="el-GR" sz="1200" b="0" i="0" u="none" strike="noStrike" dirty="0">
                          <a:solidFill>
                            <a:srgbClr val="000000"/>
                          </a:solidFill>
                          <a:effectLst/>
                          <a:latin typeface="Calibri" panose="020F0502020204030204" pitchFamily="34" charset="0"/>
                        </a:rPr>
                        <a:t>164.610.000,00</a:t>
                      </a:r>
                    </a:p>
                  </a:txBody>
                  <a:tcPr marL="7144" marR="7144" marT="9525" marB="0" anchor="ctr"/>
                </a:tc>
                <a:tc>
                  <a:txBody>
                    <a:bodyPr/>
                    <a:lstStyle/>
                    <a:p>
                      <a:pPr algn="ctr" fontAlgn="ctr"/>
                      <a:r>
                        <a:rPr lang="el-GR" sz="1200" b="0" i="0" u="none" strike="noStrike" dirty="0">
                          <a:solidFill>
                            <a:srgbClr val="000000"/>
                          </a:solidFill>
                          <a:effectLst/>
                          <a:latin typeface="Calibri" panose="020F0502020204030204" pitchFamily="34" charset="0"/>
                        </a:rPr>
                        <a:t>10,1</a:t>
                      </a:r>
                    </a:p>
                  </a:txBody>
                  <a:tcPr marL="7144" marR="7144" marT="9525" marB="0" anchor="ctr"/>
                </a:tc>
                <a:extLst>
                  <a:ext uri="{0D108BD9-81ED-4DB2-BD59-A6C34878D82A}">
                    <a16:rowId xmlns:a16="http://schemas.microsoft.com/office/drawing/2014/main" val="1510789168"/>
                  </a:ext>
                </a:extLst>
              </a:tr>
              <a:tr h="324673">
                <a:tc>
                  <a:txBody>
                    <a:bodyPr/>
                    <a:lstStyle/>
                    <a:p>
                      <a:pPr algn="l" fontAlgn="ctr"/>
                      <a:r>
                        <a:rPr lang="el-GR" sz="1200" b="0" i="0" u="none" strike="noStrike" dirty="0">
                          <a:solidFill>
                            <a:srgbClr val="000000"/>
                          </a:solidFill>
                          <a:effectLst/>
                          <a:latin typeface="Calibri" panose="020F0502020204030204" pitchFamily="34" charset="0"/>
                        </a:rPr>
                        <a:t> 6. ΤΕΧΝΙΚΗ ΒΟΗΘΕΙΑ</a:t>
                      </a:r>
                    </a:p>
                  </a:txBody>
                  <a:tcPr marL="7144" marR="7144" marT="9525" marB="0" anchor="ctr"/>
                </a:tc>
                <a:tc>
                  <a:txBody>
                    <a:bodyPr/>
                    <a:lstStyle/>
                    <a:p>
                      <a:pPr algn="ctr" fontAlgn="ctr"/>
                      <a:r>
                        <a:rPr lang="el-GR" sz="1200" b="0" i="0" u="none" strike="noStrike" dirty="0">
                          <a:solidFill>
                            <a:srgbClr val="000000"/>
                          </a:solidFill>
                          <a:effectLst/>
                          <a:highlight>
                            <a:srgbClr val="FFFF00"/>
                          </a:highlight>
                          <a:latin typeface="Calibri" panose="020F0502020204030204" pitchFamily="34" charset="0"/>
                        </a:rPr>
                        <a:t>40.989.743,00</a:t>
                      </a:r>
                    </a:p>
                  </a:txBody>
                  <a:tcPr marL="7144" marR="7144" marT="9525" marB="0" anchor="ctr"/>
                </a:tc>
                <a:tc>
                  <a:txBody>
                    <a:bodyPr/>
                    <a:lstStyle/>
                    <a:p>
                      <a:pPr algn="ctr" fontAlgn="ctr"/>
                      <a:r>
                        <a:rPr lang="el-GR" sz="1200" b="0" i="0" u="none" strike="noStrike" dirty="0">
                          <a:solidFill>
                            <a:srgbClr val="000000"/>
                          </a:solidFill>
                          <a:effectLst/>
                          <a:latin typeface="Calibri" panose="020F0502020204030204" pitchFamily="34" charset="0"/>
                        </a:rPr>
                        <a:t>15.579.600,00</a:t>
                      </a:r>
                    </a:p>
                  </a:txBody>
                  <a:tcPr marL="7144" marR="7144" marT="9525" marB="0" anchor="ctr"/>
                </a:tc>
                <a:tc>
                  <a:txBody>
                    <a:bodyPr/>
                    <a:lstStyle/>
                    <a:p>
                      <a:pPr algn="ctr" fontAlgn="ctr"/>
                      <a:r>
                        <a:rPr lang="el-GR" sz="1200" b="0" i="0" u="none" strike="noStrike" dirty="0">
                          <a:solidFill>
                            <a:srgbClr val="000000"/>
                          </a:solidFill>
                          <a:effectLst/>
                          <a:latin typeface="Calibri" panose="020F0502020204030204" pitchFamily="34" charset="0"/>
                        </a:rPr>
                        <a:t>8.041.400,00</a:t>
                      </a:r>
                    </a:p>
                  </a:txBody>
                  <a:tcPr marL="7144" marR="7144" marT="9525" marB="0" anchor="ctr"/>
                </a:tc>
                <a:tc>
                  <a:txBody>
                    <a:bodyPr/>
                    <a:lstStyle/>
                    <a:p>
                      <a:pPr algn="ctr" fontAlgn="ctr"/>
                      <a:r>
                        <a:rPr lang="el-GR" sz="1200" b="0" i="0" u="none" strike="noStrike" dirty="0">
                          <a:solidFill>
                            <a:srgbClr val="000000"/>
                          </a:solidFill>
                          <a:effectLst/>
                          <a:latin typeface="Calibri" panose="020F0502020204030204" pitchFamily="34" charset="0"/>
                        </a:rPr>
                        <a:t>64.610.743,00</a:t>
                      </a:r>
                    </a:p>
                  </a:txBody>
                  <a:tcPr marL="7144" marR="7144" marT="9525" marB="0" anchor="ctr"/>
                </a:tc>
                <a:tc>
                  <a:txBody>
                    <a:bodyPr/>
                    <a:lstStyle/>
                    <a:p>
                      <a:pPr algn="ctr" fontAlgn="ctr"/>
                      <a:r>
                        <a:rPr lang="el-GR" sz="1200" b="0" i="0" u="none" strike="noStrike" dirty="0">
                          <a:solidFill>
                            <a:srgbClr val="000000"/>
                          </a:solidFill>
                          <a:effectLst/>
                          <a:latin typeface="Calibri" panose="020F0502020204030204" pitchFamily="34" charset="0"/>
                        </a:rPr>
                        <a:t>3,9</a:t>
                      </a:r>
                    </a:p>
                  </a:txBody>
                  <a:tcPr marL="7144" marR="7144" marT="9525" marB="0" anchor="ctr"/>
                </a:tc>
                <a:extLst>
                  <a:ext uri="{0D108BD9-81ED-4DB2-BD59-A6C34878D82A}">
                    <a16:rowId xmlns:a16="http://schemas.microsoft.com/office/drawing/2014/main" val="661483451"/>
                  </a:ext>
                </a:extLst>
              </a:tr>
              <a:tr h="324673">
                <a:tc>
                  <a:txBody>
                    <a:bodyPr/>
                    <a:lstStyle/>
                    <a:p>
                      <a:pPr algn="l" fontAlgn="ctr"/>
                      <a:r>
                        <a:rPr lang="el-GR" sz="1200" b="1" i="0" u="none" strike="noStrike" dirty="0">
                          <a:solidFill>
                            <a:srgbClr val="000000"/>
                          </a:solidFill>
                          <a:effectLst/>
                          <a:latin typeface="Calibri" panose="020F0502020204030204" pitchFamily="34" charset="0"/>
                        </a:rPr>
                        <a:t>      ΣΥΝΟΛΟ</a:t>
                      </a:r>
                    </a:p>
                  </a:txBody>
                  <a:tcPr marL="7144" marR="7144" marT="9525" marB="0" anchor="ctr"/>
                </a:tc>
                <a:tc>
                  <a:txBody>
                    <a:bodyPr/>
                    <a:lstStyle/>
                    <a:p>
                      <a:pPr algn="ctr" fontAlgn="ctr"/>
                      <a:r>
                        <a:rPr lang="el-GR" sz="1200" b="1" i="0" u="none" strike="noStrike" dirty="0">
                          <a:solidFill>
                            <a:srgbClr val="000000"/>
                          </a:solidFill>
                          <a:effectLst/>
                          <a:highlight>
                            <a:srgbClr val="FFFF00"/>
                          </a:highlight>
                          <a:latin typeface="Calibri" panose="020F0502020204030204" pitchFamily="34" charset="0"/>
                        </a:rPr>
                        <a:t>1.026.688.743</a:t>
                      </a:r>
                    </a:p>
                  </a:txBody>
                  <a:tcPr marL="7144" marR="7144" marT="9525" marB="0" anchor="ctr"/>
                </a:tc>
                <a:tc>
                  <a:txBody>
                    <a:bodyPr/>
                    <a:lstStyle/>
                    <a:p>
                      <a:pPr algn="ctr" fontAlgn="ctr"/>
                      <a:r>
                        <a:rPr lang="el-GR" sz="1200" b="1" i="0" u="none" strike="noStrike" dirty="0">
                          <a:solidFill>
                            <a:srgbClr val="000000"/>
                          </a:solidFill>
                          <a:effectLst/>
                          <a:latin typeface="Calibri" panose="020F0502020204030204" pitchFamily="34" charset="0"/>
                        </a:rPr>
                        <a:t>391.090.400</a:t>
                      </a:r>
                    </a:p>
                  </a:txBody>
                  <a:tcPr marL="7144" marR="7144" marT="9525" marB="0" anchor="ctr"/>
                </a:tc>
                <a:tc>
                  <a:txBody>
                    <a:bodyPr/>
                    <a:lstStyle/>
                    <a:p>
                      <a:pPr algn="ctr" fontAlgn="ctr"/>
                      <a:r>
                        <a:rPr lang="el-GR" sz="1200" b="1" i="0" u="none" strike="noStrike" dirty="0">
                          <a:solidFill>
                            <a:srgbClr val="000000"/>
                          </a:solidFill>
                          <a:effectLst/>
                          <a:latin typeface="Calibri" panose="020F0502020204030204" pitchFamily="34" charset="0"/>
                        </a:rPr>
                        <a:t>211.408.400</a:t>
                      </a:r>
                    </a:p>
                  </a:txBody>
                  <a:tcPr marL="7144" marR="7144" marT="9525" marB="0" anchor="ctr"/>
                </a:tc>
                <a:tc>
                  <a:txBody>
                    <a:bodyPr/>
                    <a:lstStyle/>
                    <a:p>
                      <a:pPr algn="ctr" fontAlgn="ctr"/>
                      <a:r>
                        <a:rPr lang="el-GR" sz="1200" b="1" i="0" u="none" strike="noStrike" dirty="0">
                          <a:solidFill>
                            <a:srgbClr val="000000"/>
                          </a:solidFill>
                          <a:effectLst/>
                          <a:latin typeface="Calibri" panose="020F0502020204030204" pitchFamily="34" charset="0"/>
                        </a:rPr>
                        <a:t>1.629.187.543</a:t>
                      </a:r>
                    </a:p>
                  </a:txBody>
                  <a:tcPr marL="7144" marR="7144" marT="9525" marB="0" anchor="ctr"/>
                </a:tc>
                <a:tc>
                  <a:txBody>
                    <a:bodyPr/>
                    <a:lstStyle/>
                    <a:p>
                      <a:pPr algn="ctr" fontAlgn="ctr"/>
                      <a:r>
                        <a:rPr lang="el-GR" sz="1200" b="1" i="0" u="none" strike="noStrike" dirty="0">
                          <a:solidFill>
                            <a:srgbClr val="000000"/>
                          </a:solidFill>
                          <a:effectLst/>
                          <a:latin typeface="Calibri" panose="020F0502020204030204" pitchFamily="34" charset="0"/>
                        </a:rPr>
                        <a:t>100</a:t>
                      </a:r>
                    </a:p>
                  </a:txBody>
                  <a:tcPr marL="7144" marR="7144" marT="9525" marB="0" anchor="ctr"/>
                </a:tc>
                <a:extLst>
                  <a:ext uri="{0D108BD9-81ED-4DB2-BD59-A6C34878D82A}">
                    <a16:rowId xmlns:a16="http://schemas.microsoft.com/office/drawing/2014/main" val="759654514"/>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Πίνακας 6">
            <a:extLst>
              <a:ext uri="{FF2B5EF4-FFF2-40B4-BE49-F238E27FC236}">
                <a16:creationId xmlns:a16="http://schemas.microsoft.com/office/drawing/2014/main" id="{EC1B7AC6-81AE-4113-B89E-AF1AA3E4E17A}"/>
              </a:ext>
            </a:extLst>
          </p:cNvPr>
          <p:cNvGraphicFramePr>
            <a:graphicFrameLocks noGrp="1"/>
          </p:cNvGraphicFramePr>
          <p:nvPr/>
        </p:nvGraphicFramePr>
        <p:xfrm>
          <a:off x="1112488" y="178130"/>
          <a:ext cx="8162145" cy="2498725"/>
        </p:xfrm>
        <a:graphic>
          <a:graphicData uri="http://schemas.openxmlformats.org/drawingml/2006/table">
            <a:tbl>
              <a:tblPr firstRow="1" bandRow="1">
                <a:tableStyleId>{5C22544A-7EE6-4342-B048-85BDC9FD1C3A}</a:tableStyleId>
              </a:tblPr>
              <a:tblGrid>
                <a:gridCol w="2720715">
                  <a:extLst>
                    <a:ext uri="{9D8B030D-6E8A-4147-A177-3AD203B41FA5}">
                      <a16:colId xmlns:a16="http://schemas.microsoft.com/office/drawing/2014/main" val="3463611256"/>
                    </a:ext>
                  </a:extLst>
                </a:gridCol>
                <a:gridCol w="2720715">
                  <a:extLst>
                    <a:ext uri="{9D8B030D-6E8A-4147-A177-3AD203B41FA5}">
                      <a16:colId xmlns:a16="http://schemas.microsoft.com/office/drawing/2014/main" val="3151638275"/>
                    </a:ext>
                  </a:extLst>
                </a:gridCol>
                <a:gridCol w="2720715">
                  <a:extLst>
                    <a:ext uri="{9D8B030D-6E8A-4147-A177-3AD203B41FA5}">
                      <a16:colId xmlns:a16="http://schemas.microsoft.com/office/drawing/2014/main" val="3559245337"/>
                    </a:ext>
                  </a:extLst>
                </a:gridCol>
              </a:tblGrid>
              <a:tr h="370840">
                <a:tc gridSpan="3">
                  <a:txBody>
                    <a:bodyPr/>
                    <a:lstStyle/>
                    <a:p>
                      <a:pPr algn="ctr" fontAlgn="b"/>
                      <a:r>
                        <a:rPr lang="el-GR" sz="1800" u="none" strike="noStrike" dirty="0">
                          <a:effectLst/>
                          <a:latin typeface="Calibri" panose="020F0502020204030204" pitchFamily="34" charset="0"/>
                          <a:cs typeface="Calibri" panose="020F0502020204030204" pitchFamily="34" charset="0"/>
                        </a:rPr>
                        <a:t>ΚΑΤΑΝΟΜΗ ΠΟΡΩΝ ΑΝΑ ΕΔΑΦΙΚΟ ΣΧΕΔΙΟ ΜΕΤΑΒΑΣΗΣ</a:t>
                      </a:r>
                    </a:p>
                    <a:p>
                      <a:pPr algn="ctr" fontAlgn="b"/>
                      <a:endParaRPr lang="el-GR" sz="1800" b="0" i="0" u="none" strike="noStrike" dirty="0">
                        <a:solidFill>
                          <a:srgbClr val="000000"/>
                        </a:solidFill>
                        <a:effectLst/>
                        <a:latin typeface="Calibri" panose="020F0502020204030204" pitchFamily="34" charset="0"/>
                      </a:endParaRPr>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471787693"/>
                  </a:ext>
                </a:extLst>
              </a:tr>
              <a:tr h="370840">
                <a:tc>
                  <a:txBody>
                    <a:bodyPr/>
                    <a:lstStyle/>
                    <a:p>
                      <a:pPr algn="ctr" fontAlgn="ctr"/>
                      <a:r>
                        <a:rPr lang="el-GR" sz="1200" u="none" strike="noStrike" dirty="0">
                          <a:effectLst/>
                        </a:rPr>
                        <a:t>ΕΣΔΙΜ</a:t>
                      </a:r>
                      <a:endParaRPr lang="el-GR"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l-GR" sz="1200" u="none" strike="noStrike" dirty="0">
                          <a:effectLst/>
                          <a:latin typeface="Calibri" pitchFamily="34" charset="0"/>
                        </a:rPr>
                        <a:t>ΣΥΝΟΛΟ</a:t>
                      </a:r>
                      <a:endParaRPr lang="el-GR" sz="1200" b="1" i="0" u="none" strike="noStrike" dirty="0">
                        <a:solidFill>
                          <a:srgbClr val="000000"/>
                        </a:solidFill>
                        <a:effectLst/>
                        <a:latin typeface="Calibri" pitchFamily="34" charset="0"/>
                      </a:endParaRPr>
                    </a:p>
                  </a:txBody>
                  <a:tcPr marL="9525" marR="9525" marT="9525" marB="0" anchor="ctr"/>
                </a:tc>
                <a:tc>
                  <a:txBody>
                    <a:bodyPr/>
                    <a:lstStyle/>
                    <a:p>
                      <a:pPr algn="ctr" fontAlgn="ctr"/>
                      <a:r>
                        <a:rPr lang="el-GR" sz="1200" u="none" strike="noStrike" dirty="0">
                          <a:effectLst/>
                        </a:rPr>
                        <a:t>% ΕΠΙ ΤΟΥ ΠΔΑΜ</a:t>
                      </a:r>
                      <a:endParaRPr lang="el-GR"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54920092"/>
                  </a:ext>
                </a:extLst>
              </a:tr>
              <a:tr h="370840">
                <a:tc>
                  <a:txBody>
                    <a:bodyPr/>
                    <a:lstStyle/>
                    <a:p>
                      <a:pPr algn="l" fontAlgn="ctr"/>
                      <a:r>
                        <a:rPr lang="el-GR" sz="1200" u="none" strike="noStrike" dirty="0">
                          <a:effectLst/>
                        </a:rPr>
                        <a:t>  ΔΥΤΙΚΗ ΜΑΚΕΔΟΝΙΑ</a:t>
                      </a:r>
                      <a:endParaRPr lang="el-GR" sz="1200" b="0" i="0" u="none" strike="noStrike" dirty="0">
                        <a:solidFill>
                          <a:srgbClr val="000000"/>
                        </a:solidFill>
                        <a:effectLst/>
                        <a:latin typeface="Calibri" panose="020F0502020204030204" pitchFamily="34" charset="0"/>
                      </a:endParaRPr>
                    </a:p>
                  </a:txBody>
                  <a:tcPr marL="9525" marR="9525" marT="9525" marB="0" anchor="ctr">
                    <a:solidFill>
                      <a:schemeClr val="accent1">
                        <a:lumMod val="60000"/>
                        <a:lumOff val="40000"/>
                      </a:schemeClr>
                    </a:solidFill>
                  </a:tcPr>
                </a:tc>
                <a:tc>
                  <a:txBody>
                    <a:bodyPr/>
                    <a:lstStyle/>
                    <a:p>
                      <a:pPr algn="ctr" fontAlgn="ctr"/>
                      <a:r>
                        <a:rPr lang="el-GR" sz="1200" u="none" strike="noStrike" dirty="0">
                          <a:effectLst/>
                        </a:rPr>
                        <a:t>1.026.688.743,00</a:t>
                      </a:r>
                      <a:endParaRPr lang="el-GR" sz="1200" b="0" i="0" u="none" strike="noStrike" dirty="0">
                        <a:solidFill>
                          <a:srgbClr val="000000"/>
                        </a:solidFill>
                        <a:effectLst/>
                        <a:latin typeface="Calibri" panose="020F0502020204030204" pitchFamily="34" charset="0"/>
                      </a:endParaRPr>
                    </a:p>
                  </a:txBody>
                  <a:tcPr marL="9525" marR="9525" marT="9525" marB="0" anchor="ctr">
                    <a:solidFill>
                      <a:schemeClr val="accent1">
                        <a:lumMod val="60000"/>
                        <a:lumOff val="40000"/>
                      </a:schemeClr>
                    </a:solidFill>
                  </a:tcPr>
                </a:tc>
                <a:tc>
                  <a:txBody>
                    <a:bodyPr/>
                    <a:lstStyle/>
                    <a:p>
                      <a:pPr algn="ctr" fontAlgn="ctr"/>
                      <a:r>
                        <a:rPr lang="el-GR" sz="1200" u="none" strike="noStrike" dirty="0">
                          <a:effectLst/>
                        </a:rPr>
                        <a:t>63%</a:t>
                      </a:r>
                      <a:endParaRPr lang="el-GR" sz="1200" b="0" i="0" u="none" strike="noStrike" dirty="0">
                        <a:solidFill>
                          <a:srgbClr val="000000"/>
                        </a:solidFill>
                        <a:effectLst/>
                        <a:latin typeface="Calibri" panose="020F0502020204030204" pitchFamily="34" charset="0"/>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984163787"/>
                  </a:ext>
                </a:extLst>
              </a:tr>
              <a:tr h="370840">
                <a:tc>
                  <a:txBody>
                    <a:bodyPr/>
                    <a:lstStyle/>
                    <a:p>
                      <a:pPr algn="l" fontAlgn="ctr"/>
                      <a:r>
                        <a:rPr lang="el-GR" sz="1200" u="none" strike="noStrike" dirty="0">
                          <a:effectLst/>
                        </a:rPr>
                        <a:t>  ΜΕΓΑΛΟΠΟΛΗ</a:t>
                      </a:r>
                      <a:endParaRPr lang="el-GR" sz="1200" b="0" i="0" u="none" strike="noStrike" dirty="0">
                        <a:solidFill>
                          <a:srgbClr val="000000"/>
                        </a:solidFill>
                        <a:effectLst/>
                        <a:latin typeface="Calibri" panose="020F0502020204030204" pitchFamily="34" charset="0"/>
                      </a:endParaRPr>
                    </a:p>
                  </a:txBody>
                  <a:tcPr marL="9525" marR="9525" marT="9525" marB="0" anchor="ctr">
                    <a:solidFill>
                      <a:srgbClr val="F3A75B"/>
                    </a:solidFill>
                  </a:tcPr>
                </a:tc>
                <a:tc>
                  <a:txBody>
                    <a:bodyPr/>
                    <a:lstStyle/>
                    <a:p>
                      <a:pPr algn="ctr" fontAlgn="ctr"/>
                      <a:r>
                        <a:rPr lang="el-GR" sz="1200" u="none" strike="noStrike" dirty="0">
                          <a:effectLst/>
                        </a:rPr>
                        <a:t>391.090.400,00</a:t>
                      </a:r>
                      <a:endParaRPr lang="el-GR" sz="1200" b="0" i="0" u="none" strike="noStrike" dirty="0">
                        <a:solidFill>
                          <a:srgbClr val="000000"/>
                        </a:solidFill>
                        <a:effectLst/>
                        <a:latin typeface="Calibri" panose="020F0502020204030204" pitchFamily="34" charset="0"/>
                      </a:endParaRPr>
                    </a:p>
                  </a:txBody>
                  <a:tcPr marL="9525" marR="9525" marT="9525" marB="0" anchor="ctr">
                    <a:solidFill>
                      <a:srgbClr val="F3A75B"/>
                    </a:solidFill>
                  </a:tcPr>
                </a:tc>
                <a:tc>
                  <a:txBody>
                    <a:bodyPr/>
                    <a:lstStyle/>
                    <a:p>
                      <a:pPr algn="ctr" fontAlgn="ctr"/>
                      <a:r>
                        <a:rPr lang="el-GR" sz="1200" u="none" strike="noStrike" dirty="0">
                          <a:effectLst/>
                        </a:rPr>
                        <a:t>24%</a:t>
                      </a:r>
                      <a:endParaRPr lang="el-GR" sz="1200" b="0" i="0" u="none" strike="noStrike" dirty="0">
                        <a:solidFill>
                          <a:srgbClr val="000000"/>
                        </a:solidFill>
                        <a:effectLst/>
                        <a:latin typeface="Calibri" panose="020F0502020204030204" pitchFamily="34" charset="0"/>
                      </a:endParaRPr>
                    </a:p>
                  </a:txBody>
                  <a:tcPr marL="9525" marR="9525" marT="9525" marB="0" anchor="ctr">
                    <a:solidFill>
                      <a:srgbClr val="F3A75B"/>
                    </a:solidFill>
                  </a:tcPr>
                </a:tc>
                <a:extLst>
                  <a:ext uri="{0D108BD9-81ED-4DB2-BD59-A6C34878D82A}">
                    <a16:rowId xmlns:a16="http://schemas.microsoft.com/office/drawing/2014/main" val="4245517458"/>
                  </a:ext>
                </a:extLst>
              </a:tr>
              <a:tr h="370840">
                <a:tc>
                  <a:txBody>
                    <a:bodyPr/>
                    <a:lstStyle/>
                    <a:p>
                      <a:pPr algn="l" fontAlgn="ctr"/>
                      <a:r>
                        <a:rPr lang="el-GR" sz="1200" u="none" strike="noStrike" dirty="0">
                          <a:effectLst/>
                        </a:rPr>
                        <a:t>  ΝΗΣΙΑ ΒΟΡΕΙΟΥ-ΝΟΤΙΟΥ ΑΙΓΑΙΟΥ &amp; ΚΡΗΤΗ</a:t>
                      </a:r>
                      <a:endParaRPr lang="el-GR" sz="12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ctr"/>
                      <a:r>
                        <a:rPr lang="el-GR" sz="1200" u="none" strike="noStrike" dirty="0">
                          <a:effectLst/>
                        </a:rPr>
                        <a:t>211.408.400,00</a:t>
                      </a:r>
                      <a:endParaRPr lang="el-GR" sz="12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ctr"/>
                      <a:r>
                        <a:rPr lang="el-GR" sz="1200" u="none" strike="noStrike" dirty="0">
                          <a:effectLst/>
                        </a:rPr>
                        <a:t>13%</a:t>
                      </a:r>
                      <a:endParaRPr lang="el-GR" sz="12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extLst>
                  <a:ext uri="{0D108BD9-81ED-4DB2-BD59-A6C34878D82A}">
                    <a16:rowId xmlns:a16="http://schemas.microsoft.com/office/drawing/2014/main" val="3439551810"/>
                  </a:ext>
                </a:extLst>
              </a:tr>
              <a:tr h="370840">
                <a:tc>
                  <a:txBody>
                    <a:bodyPr/>
                    <a:lstStyle/>
                    <a:p>
                      <a:pPr algn="l" fontAlgn="ctr"/>
                      <a:r>
                        <a:rPr lang="el-GR" sz="1200" b="1" u="none" strike="noStrike" dirty="0">
                          <a:effectLst/>
                        </a:rPr>
                        <a:t>  ΣΥΝΟΛΟ</a:t>
                      </a:r>
                      <a:endParaRPr lang="el-GR"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l-GR" sz="1200" b="1" u="none" strike="noStrike" dirty="0">
                          <a:effectLst/>
                        </a:rPr>
                        <a:t>1.629.187.543,00</a:t>
                      </a:r>
                      <a:endParaRPr lang="el-GR"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l-GR" sz="1200" b="1" u="none" strike="noStrike" dirty="0">
                          <a:effectLst/>
                        </a:rPr>
                        <a:t>100%</a:t>
                      </a:r>
                      <a:endParaRPr lang="el-GR"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15226617"/>
                  </a:ext>
                </a:extLst>
              </a:tr>
            </a:tbl>
          </a:graphicData>
        </a:graphic>
      </p:graphicFrame>
      <p:graphicFrame>
        <p:nvGraphicFramePr>
          <p:cNvPr id="5" name="Γράφημα 4">
            <a:extLst>
              <a:ext uri="{FF2B5EF4-FFF2-40B4-BE49-F238E27FC236}">
                <a16:creationId xmlns:a16="http://schemas.microsoft.com/office/drawing/2014/main" id="{1EC27CCA-0C21-4A5B-9CF4-65E037530355}"/>
              </a:ext>
            </a:extLst>
          </p:cNvPr>
          <p:cNvGraphicFramePr>
            <a:graphicFrameLocks/>
          </p:cNvGraphicFramePr>
          <p:nvPr/>
        </p:nvGraphicFramePr>
        <p:xfrm>
          <a:off x="2125362" y="2593185"/>
          <a:ext cx="6970851" cy="41703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75465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a:extLst>
              <a:ext uri="{FF2B5EF4-FFF2-40B4-BE49-F238E27FC236}">
                <a16:creationId xmlns:a16="http://schemas.microsoft.com/office/drawing/2014/main" id="{0A300EA4-55D4-A600-639D-890ECF27D921}"/>
              </a:ext>
            </a:extLst>
          </p:cNvPr>
          <p:cNvSpPr txBox="1"/>
          <p:nvPr/>
        </p:nvSpPr>
        <p:spPr>
          <a:xfrm>
            <a:off x="478565" y="214696"/>
            <a:ext cx="9085912" cy="461665"/>
          </a:xfrm>
          <a:prstGeom prst="rect">
            <a:avLst/>
          </a:prstGeom>
          <a:solidFill>
            <a:schemeClr val="bg1">
              <a:lumMod val="85000"/>
            </a:schemeClr>
          </a:solidFill>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l-GR" sz="2400" b="1" dirty="0">
                <a:solidFill>
                  <a:srgbClr val="002060"/>
                </a:solidFill>
                <a:latin typeface="Calibri" pitchFamily="34" charset="0"/>
              </a:rPr>
              <a:t>Β. ΝΟΜΟΘΕΣΙΑ</a:t>
            </a:r>
          </a:p>
        </p:txBody>
      </p:sp>
      <p:sp>
        <p:nvSpPr>
          <p:cNvPr id="4" name="TextBox 3">
            <a:extLst>
              <a:ext uri="{FF2B5EF4-FFF2-40B4-BE49-F238E27FC236}">
                <a16:creationId xmlns:a16="http://schemas.microsoft.com/office/drawing/2014/main" id="{7A0F0FF2-4299-F135-9AF6-C9CFB467ABFC}"/>
              </a:ext>
            </a:extLst>
          </p:cNvPr>
          <p:cNvSpPr txBox="1"/>
          <p:nvPr/>
        </p:nvSpPr>
        <p:spPr>
          <a:xfrm>
            <a:off x="380288" y="1345771"/>
            <a:ext cx="9408920" cy="5847755"/>
          </a:xfrm>
          <a:prstGeom prst="rect">
            <a:avLst/>
          </a:prstGeom>
          <a:noFill/>
        </p:spPr>
        <p:txBody>
          <a:bodyPr wrap="square">
            <a:spAutoFit/>
          </a:bodyPr>
          <a:lstStyle/>
          <a:p>
            <a:pPr algn="l"/>
            <a:r>
              <a:rPr kumimoji="0" lang="el-GR" sz="16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Ο</a:t>
            </a:r>
            <a:r>
              <a:rPr kumimoji="0" lang="el-GR" sz="1600" b="1" i="0" u="none" strike="noStrike" kern="1200" cap="none" spc="0" normalizeH="0" baseline="0" noProof="0" dirty="0">
                <a:ln>
                  <a:noFill/>
                </a:ln>
                <a:solidFill>
                  <a:schemeClr val="accent2">
                    <a:lumMod val="50000"/>
                  </a:schemeClr>
                </a:solidFill>
                <a:effectLst/>
                <a:uLnTx/>
                <a:uFillTx/>
                <a:latin typeface="Calibri" panose="020F0502020204030204" pitchFamily="34" charset="0"/>
                <a:cs typeface="Calibri" panose="020F0502020204030204" pitchFamily="34" charset="0"/>
              </a:rPr>
              <a:t> Ν. 4864/2021 «Στρατηγικές επενδύσεις και βελτίωση του επενδυτικού περιβάλλοντος μέσω της επιτάχυνσης διαδικασιών στις ιδιωτικές και στρατηγικές επενδύσεις» </a:t>
            </a:r>
            <a:r>
              <a:rPr kumimoji="0" lang="el-GR" sz="16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προβλέπει συντελεστή </a:t>
            </a:r>
            <a:r>
              <a:rPr kumimoji="0" lang="el-GR" sz="160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απομείωσης</a:t>
            </a:r>
            <a:r>
              <a:rPr kumimoji="0" lang="el-GR" sz="16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25% επί</a:t>
            </a:r>
            <a:r>
              <a:rPr kumimoji="0" lang="el-GR" sz="1600" i="0" u="none" strike="noStrike" kern="1200" cap="none" spc="0" normalizeH="0" noProof="0" dirty="0">
                <a:ln>
                  <a:noFill/>
                </a:ln>
                <a:effectLst/>
                <a:uLnTx/>
                <a:uFillTx/>
                <a:latin typeface="Calibri" panose="020F0502020204030204" pitchFamily="34" charset="0"/>
                <a:cs typeface="Calibri" panose="020F0502020204030204" pitchFamily="34" charset="0"/>
              </a:rPr>
              <a:t> του συνολικού προϋπολογισμού επένδυσης σε κάθε μία από τις 5 κατηγορίες στρατηγικών επενδύσεων:</a:t>
            </a:r>
            <a:endParaRPr lang="el-GR" sz="1600" i="0" dirty="0">
              <a:effectLst/>
              <a:latin typeface="Calibri" panose="020F0502020204030204" pitchFamily="34" charset="0"/>
              <a:cs typeface="Calibri" panose="020F0502020204030204" pitchFamily="34" charset="0"/>
            </a:endParaRPr>
          </a:p>
          <a:p>
            <a:pPr algn="l"/>
            <a:endParaRPr lang="el-GR" sz="1600" b="0" i="0" dirty="0">
              <a:solidFill>
                <a:srgbClr val="333333"/>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el-GR" sz="1600" b="1" i="0" dirty="0">
                <a:solidFill>
                  <a:srgbClr val="333333"/>
                </a:solidFill>
                <a:effectLst/>
                <a:latin typeface="Calibri" panose="020F0502020204030204" pitchFamily="34" charset="0"/>
                <a:cs typeface="Calibri" panose="020F0502020204030204" pitchFamily="34" charset="0"/>
              </a:rPr>
              <a:t> «Στρατηγικές Επενδύσεις 1»: </a:t>
            </a:r>
            <a:r>
              <a:rPr lang="el-GR" sz="1600" b="0" i="0" dirty="0">
                <a:solidFill>
                  <a:srgbClr val="333333"/>
                </a:solidFill>
                <a:effectLst/>
                <a:latin typeface="Calibri" panose="020F0502020204030204" pitchFamily="34" charset="0"/>
                <a:cs typeface="Calibri" panose="020F0502020204030204" pitchFamily="34" charset="0"/>
              </a:rPr>
              <a:t>συνολικός προϋπολογισμός μεγαλύτερος των 40.000.000 ή των 75.000.000 ευρώ και  δημιουργία 75 τουλάχιστον νέων Ετήσιων Μονάδων Εργασίας (Ε.Μ.Ε.).</a:t>
            </a:r>
          </a:p>
          <a:p>
            <a:pPr algn="l">
              <a:buFont typeface="Arial" panose="020B0604020202020204" pitchFamily="34" charset="0"/>
              <a:buChar char="•"/>
            </a:pPr>
            <a:endParaRPr lang="el-GR" sz="1600" b="0" i="0" dirty="0">
              <a:solidFill>
                <a:srgbClr val="333333"/>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el-GR" sz="1600" b="1" i="0" dirty="0">
                <a:solidFill>
                  <a:srgbClr val="333333"/>
                </a:solidFill>
                <a:effectLst/>
                <a:latin typeface="Calibri" panose="020F0502020204030204" pitchFamily="34" charset="0"/>
                <a:cs typeface="Calibri" panose="020F0502020204030204" pitchFamily="34" charset="0"/>
              </a:rPr>
              <a:t> «Στρατηγικές Επενδύσεις 2»: </a:t>
            </a:r>
            <a:r>
              <a:rPr lang="el-GR" sz="1600" b="0" i="0" dirty="0">
                <a:solidFill>
                  <a:srgbClr val="333333"/>
                </a:solidFill>
                <a:effectLst/>
                <a:latin typeface="Calibri" panose="020F0502020204030204" pitchFamily="34" charset="0"/>
                <a:cs typeface="Calibri" panose="020F0502020204030204" pitchFamily="34" charset="0"/>
              </a:rPr>
              <a:t>Αφορούν στους τομείς της </a:t>
            </a:r>
            <a:r>
              <a:rPr lang="el-GR" sz="1600" b="0" i="0" dirty="0" err="1">
                <a:solidFill>
                  <a:srgbClr val="333333"/>
                </a:solidFill>
                <a:effectLst/>
                <a:latin typeface="Calibri" panose="020F0502020204030204" pitchFamily="34" charset="0"/>
                <a:cs typeface="Calibri" panose="020F0502020204030204" pitchFamily="34" charset="0"/>
              </a:rPr>
              <a:t>αγροδιατροφής</a:t>
            </a:r>
            <a:r>
              <a:rPr lang="el-GR" sz="1600" b="0" i="0" dirty="0">
                <a:solidFill>
                  <a:srgbClr val="333333"/>
                </a:solidFill>
                <a:effectLst/>
                <a:latin typeface="Calibri" panose="020F0502020204030204" pitchFamily="34" charset="0"/>
                <a:cs typeface="Calibri" panose="020F0502020204030204" pitchFamily="34" charset="0"/>
              </a:rPr>
              <a:t>, έρευνας και καινοτομίας, βιοτεχνολογίας, πολιτιστικής και δημιουργικής βιομηχανίας, ρομποτικής, τεχνητής νοημοσύνης, ιατρικού τουρισμού, διαχείρισης απορριμμάτων και αποβλήτων, διαστημικής βιομηχανίας, με προϋπολογισμό μεγαλύτερο από 20.000.000 ευρώ. Στην ίδια κατηγορία, εντάσσονται και οι επενδύσεις εντός Οργανωμένων Υποδοχέων Μεταποιητικών και Επιχειρηματικών Δραστηριοτήτων.</a:t>
            </a:r>
          </a:p>
          <a:p>
            <a:pPr algn="l">
              <a:buFont typeface="Arial" panose="020B0604020202020204" pitchFamily="34" charset="0"/>
              <a:buChar char="•"/>
            </a:pPr>
            <a:endParaRPr lang="el-GR" sz="1600" b="0" i="0" dirty="0">
              <a:solidFill>
                <a:srgbClr val="333333"/>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el-GR" sz="1600" b="1" i="0" dirty="0">
                <a:solidFill>
                  <a:srgbClr val="333333"/>
                </a:solidFill>
                <a:effectLst/>
                <a:latin typeface="Calibri" panose="020F0502020204030204" pitchFamily="34" charset="0"/>
                <a:cs typeface="Calibri" panose="020F0502020204030204" pitchFamily="34" charset="0"/>
              </a:rPr>
              <a:t> «Εμβληματικές Επενδύσεις Εξαιρετικής Σημασίας»: </a:t>
            </a:r>
            <a:r>
              <a:rPr lang="el-GR" sz="1600" b="0" i="0" dirty="0">
                <a:solidFill>
                  <a:srgbClr val="333333"/>
                </a:solidFill>
                <a:effectLst/>
                <a:latin typeface="Calibri" panose="020F0502020204030204" pitchFamily="34" charset="0"/>
                <a:cs typeface="Calibri" panose="020F0502020204030204" pitchFamily="34" charset="0"/>
              </a:rPr>
              <a:t>Προωθούν την πράσινη οικονομία, την καινοτομία, την τεχνολογία, καθώς και την οικονομία χαμηλού ενεργειακού και περιβαλλοντικού αποτυπώματος, τις επενδύσεις υποδομής με συγκεκριμένα ενεργειακά κριτήρια για την κατασκευή νέων κτιρίων, συστημάτων που συνδυάζουν σταθμό ηλεκτροπαραγωγής από Ανανεώσιμες Πηγές Ενέργειας (Α.Π.Ε.) και συστημάτων παραγωγής «πράσινου» υδρογόνου, αποθήκευσης ηλεκτρικής ενέργειας από Α.Π.Ε., ή εγκαταστάσεις θαλάσσιων αιολικών ή πλωτών </a:t>
            </a:r>
            <a:r>
              <a:rPr lang="el-GR" sz="1600" b="0" i="0" dirty="0" err="1">
                <a:solidFill>
                  <a:srgbClr val="333333"/>
                </a:solidFill>
                <a:effectLst/>
                <a:latin typeface="Calibri" panose="020F0502020204030204" pitchFamily="34" charset="0"/>
                <a:cs typeface="Calibri" panose="020F0502020204030204" pitchFamily="34" charset="0"/>
              </a:rPr>
              <a:t>φωτοβολταϊκών</a:t>
            </a:r>
            <a:r>
              <a:rPr lang="el-GR" sz="1600" b="0" i="0" dirty="0">
                <a:solidFill>
                  <a:srgbClr val="333333"/>
                </a:solidFill>
                <a:effectLst/>
                <a:latin typeface="Calibri" panose="020F0502020204030204" pitchFamily="34" charset="0"/>
                <a:cs typeface="Calibri" panose="020F0502020204030204" pitchFamily="34" charset="0"/>
              </a:rPr>
              <a:t> πάρκων. Απαραίτητη προϋπόθεση είναι η ολοκλήρωση της υλοποίησής τους μέχρι και την 31η Δεκεμβρίου 2025</a:t>
            </a:r>
            <a:r>
              <a:rPr lang="el-GR" sz="1600" b="1" i="0" dirty="0">
                <a:solidFill>
                  <a:srgbClr val="333333"/>
                </a:solidFill>
                <a:effectLst/>
                <a:latin typeface="Calibri" panose="020F0502020204030204" pitchFamily="34" charset="0"/>
                <a:cs typeface="Calibri" panose="020F0502020204030204" pitchFamily="34" charset="0"/>
              </a:rPr>
              <a:t>. Εντός των Ζωνών Απολιγνιτοποίησης παρέχεται το κίνητρο της επιχορήγησης σε ποσοστό 100%.</a:t>
            </a:r>
          </a:p>
          <a:p>
            <a:pPr algn="l">
              <a:buFont typeface="Arial" panose="020B0604020202020204" pitchFamily="34" charset="0"/>
              <a:buChar char="•"/>
            </a:pPr>
            <a:endParaRPr lang="el-GR" sz="1400" b="0" i="0" dirty="0">
              <a:solidFill>
                <a:srgbClr val="333333"/>
              </a:solidFill>
              <a:effectLst/>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7F198017-DBE0-AA00-1CEB-7EF52C514639}"/>
              </a:ext>
            </a:extLst>
          </p:cNvPr>
          <p:cNvSpPr txBox="1"/>
          <p:nvPr/>
        </p:nvSpPr>
        <p:spPr>
          <a:xfrm>
            <a:off x="478565" y="780233"/>
            <a:ext cx="9085912" cy="461665"/>
          </a:xfrm>
          <a:prstGeom prst="rect">
            <a:avLst/>
          </a:prstGeom>
          <a:solidFill>
            <a:schemeClr val="bg1">
              <a:lumMod val="85000"/>
            </a:schemeClr>
          </a:solidFill>
        </p:spPr>
        <p:txBody>
          <a:bodyPr wrap="square" rtlCol="0">
            <a:spAutoFit/>
          </a:bodyPr>
          <a:lstStyle/>
          <a:p>
            <a:pPr algn="ctr"/>
            <a:r>
              <a:rPr lang="el-GR" sz="2400" b="1" dirty="0">
                <a:solidFill>
                  <a:schemeClr val="accent2">
                    <a:lumMod val="50000"/>
                  </a:schemeClr>
                </a:solidFill>
                <a:latin typeface="Calibri" pitchFamily="34" charset="0"/>
              </a:rPr>
              <a:t>ΣΤΡΑΤΗΓΙΚΕΣ ΕΠΕΝΔΥΣΕΙΣ - Ν. 4864/2021</a:t>
            </a:r>
            <a:endParaRPr lang="el-GR" sz="2400" dirty="0">
              <a:solidFill>
                <a:schemeClr val="accent2">
                  <a:lumMod val="50000"/>
                </a:schemeClr>
              </a:solidFill>
            </a:endParaRPr>
          </a:p>
        </p:txBody>
      </p:sp>
    </p:spTree>
    <p:extLst>
      <p:ext uri="{BB962C8B-B14F-4D97-AF65-F5344CB8AC3E}">
        <p14:creationId xmlns:p14="http://schemas.microsoft.com/office/powerpoint/2010/main" val="3341518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54908" y="1102483"/>
            <a:ext cx="8859796" cy="3747436"/>
          </a:xfrm>
          <a:prstGeom prst="rect">
            <a:avLst/>
          </a:prstGeom>
        </p:spPr>
        <p:txBody>
          <a:bodyPr wrap="square">
            <a:spAutoFit/>
          </a:bodyPr>
          <a:lstStyle/>
          <a:p>
            <a:pPr>
              <a:lnSpc>
                <a:spcPct val="150000"/>
              </a:lnSpc>
              <a:buFont typeface="Arial" panose="020B0604020202020204" pitchFamily="34" charset="0"/>
              <a:buChar char="•"/>
            </a:pPr>
            <a:r>
              <a:rPr lang="el-GR" sz="1600" b="1" dirty="0">
                <a:solidFill>
                  <a:srgbClr val="333333"/>
                </a:solidFill>
                <a:latin typeface="Calibri" panose="020F0502020204030204" pitchFamily="34" charset="0"/>
                <a:cs typeface="Calibri" panose="020F0502020204030204" pitchFamily="34" charset="0"/>
              </a:rPr>
              <a:t> «Στρατηγικές Επενδύσεις Ταχείας </a:t>
            </a:r>
            <a:r>
              <a:rPr lang="el-GR" sz="1600" b="1" dirty="0" err="1">
                <a:solidFill>
                  <a:srgbClr val="333333"/>
                </a:solidFill>
                <a:latin typeface="Calibri" panose="020F0502020204030204" pitchFamily="34" charset="0"/>
                <a:cs typeface="Calibri" panose="020F0502020204030204" pitchFamily="34" charset="0"/>
              </a:rPr>
              <a:t>Αδειοδότησης</a:t>
            </a:r>
            <a:r>
              <a:rPr lang="el-GR" sz="1600" b="1" dirty="0">
                <a:solidFill>
                  <a:srgbClr val="333333"/>
                </a:solidFill>
                <a:latin typeface="Calibri" panose="020F0502020204030204" pitchFamily="34" charset="0"/>
                <a:cs typeface="Calibri" panose="020F0502020204030204" pitchFamily="34" charset="0"/>
              </a:rPr>
              <a:t>»: </a:t>
            </a:r>
            <a:r>
              <a:rPr lang="el-GR" sz="1600" dirty="0">
                <a:solidFill>
                  <a:srgbClr val="333333"/>
                </a:solidFill>
                <a:latin typeface="Calibri" panose="020F0502020204030204" pitchFamily="34" charset="0"/>
                <a:cs typeface="Calibri" panose="020F0502020204030204" pitchFamily="34" charset="0"/>
              </a:rPr>
              <a:t>Αποτελούν υφιστάμενες επενδύσεις, στρατηγικές ή μη, οι οποίες προβαίνουν σε αναδιάρθρωση, εκσυγχρονισμό ή επέκταση των εγκαταστάσεών τους και ο συνολικός τους προϋπολογισμός είναι μεγαλύτερος των 15.000.000 ευρώ, εφόσον διατηρούνται 100 τουλάχιστον υφιστάμενες Ε.Μ.Ε.</a:t>
            </a:r>
          </a:p>
          <a:p>
            <a:pPr>
              <a:lnSpc>
                <a:spcPct val="150000"/>
              </a:lnSpc>
              <a:buFont typeface="Arial" panose="020B0604020202020204" pitchFamily="34" charset="0"/>
              <a:buChar char="•"/>
            </a:pPr>
            <a:endParaRPr lang="el-GR" sz="1600" dirty="0">
              <a:solidFill>
                <a:srgbClr val="333333"/>
              </a:solidFill>
              <a:latin typeface="Calibri" panose="020F0502020204030204" pitchFamily="34" charset="0"/>
              <a:cs typeface="Calibri" panose="020F0502020204030204" pitchFamily="34" charset="0"/>
            </a:endParaRPr>
          </a:p>
          <a:p>
            <a:pPr>
              <a:lnSpc>
                <a:spcPct val="150000"/>
              </a:lnSpc>
              <a:buFont typeface="Arial" panose="020B0604020202020204" pitchFamily="34" charset="0"/>
              <a:buChar char="•"/>
            </a:pPr>
            <a:r>
              <a:rPr lang="el-GR" sz="1600" b="1" dirty="0">
                <a:solidFill>
                  <a:srgbClr val="333333"/>
                </a:solidFill>
                <a:latin typeface="Calibri" panose="020F0502020204030204" pitchFamily="34" charset="0"/>
                <a:cs typeface="Calibri" panose="020F0502020204030204" pitchFamily="34" charset="0"/>
              </a:rPr>
              <a:t> «Αυτοδίκαια Εντασσόμενες Στρατηγικές Επενδύσεις</a:t>
            </a:r>
            <a:r>
              <a:rPr lang="el-GR" sz="1600" dirty="0">
                <a:solidFill>
                  <a:srgbClr val="333333"/>
                </a:solidFill>
                <a:latin typeface="Calibri" panose="020F0502020204030204" pitchFamily="34" charset="0"/>
                <a:cs typeface="Calibri" panose="020F0502020204030204" pitchFamily="34" charset="0"/>
              </a:rPr>
              <a:t>»: Είναι οι επενδύσεις, οι οποίες έχουν εγκριθεί είτε από τη Διυπουργική Επιτροπή Συμπράξεων Δημόσιου και Ιδιωτικού Τομέα (Δ.Ε.Σ.Δ.ΙΤ.), είτε από την Κυβερνητική Επιτροπή Συμβάσεων Στρατηγικής Σημασίας του Ν.4799/2021. Στην κατηγορία αυτή, εντάσσονται και οι </a:t>
            </a:r>
            <a:r>
              <a:rPr lang="el-GR" sz="1600" b="1" dirty="0">
                <a:solidFill>
                  <a:srgbClr val="333333"/>
                </a:solidFill>
                <a:latin typeface="Calibri" panose="020F0502020204030204" pitchFamily="34" charset="0"/>
                <a:cs typeface="Calibri" panose="020F0502020204030204" pitchFamily="34" charset="0"/>
              </a:rPr>
              <a:t>επενδύσεις που αποτελούν Σημαντικά Έργα Κοινού Ευρωπαϊκού Ενδιαφέροντος </a:t>
            </a:r>
            <a:r>
              <a:rPr lang="el-GR" sz="1600" dirty="0">
                <a:solidFill>
                  <a:srgbClr val="333333"/>
                </a:solidFill>
                <a:latin typeface="Calibri" panose="020F0502020204030204" pitchFamily="34" charset="0"/>
                <a:cs typeface="Calibri" panose="020F0502020204030204" pitchFamily="34" charset="0"/>
              </a:rPr>
              <a:t>νομικών προσώπων, με προϋπολογισμό μεγαλύτερο των 20.000.000 ευρώ.</a:t>
            </a:r>
            <a:endParaRPr lang="el-GR" sz="1600" dirty="0">
              <a:solidFill>
                <a:prstClr val="black">
                  <a:lumMod val="75000"/>
                  <a:lumOff val="25000"/>
                </a:prstClr>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F055DD5D-81FF-E6CD-0B28-EF85DEB7507E}"/>
              </a:ext>
            </a:extLst>
          </p:cNvPr>
          <p:cNvSpPr txBox="1"/>
          <p:nvPr/>
        </p:nvSpPr>
        <p:spPr>
          <a:xfrm>
            <a:off x="654908" y="267485"/>
            <a:ext cx="9085912" cy="461665"/>
          </a:xfrm>
          <a:prstGeom prst="rect">
            <a:avLst/>
          </a:prstGeom>
          <a:solidFill>
            <a:schemeClr val="bg1">
              <a:lumMod val="85000"/>
            </a:schemeClr>
          </a:solidFill>
        </p:spPr>
        <p:txBody>
          <a:bodyPr wrap="square" rtlCol="0">
            <a:spAutoFit/>
          </a:bodyPr>
          <a:lstStyle/>
          <a:p>
            <a:pPr algn="ctr"/>
            <a:r>
              <a:rPr lang="el-GR" sz="2400" b="1" dirty="0">
                <a:solidFill>
                  <a:schemeClr val="accent2">
                    <a:lumMod val="50000"/>
                  </a:schemeClr>
                </a:solidFill>
                <a:latin typeface="Calibri" pitchFamily="34" charset="0"/>
              </a:rPr>
              <a:t>ΣΤΡΑΤΗΓΙΚΕΣ ΕΠΕΝΔΥΣΕΙΣ - Ν. 4864/2021</a:t>
            </a:r>
            <a:endParaRPr lang="el-GR" sz="2400" dirty="0">
              <a:solidFill>
                <a:schemeClr val="accent2">
                  <a:lumMod val="50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8">
            <a:extLst>
              <a:ext uri="{FF2B5EF4-FFF2-40B4-BE49-F238E27FC236}">
                <a16:creationId xmlns:a16="http://schemas.microsoft.com/office/drawing/2014/main" id="{992FB498-63B3-4CB2-87D7-3F36A919CFB2}"/>
              </a:ext>
            </a:extLst>
          </p:cNvPr>
          <p:cNvSpPr txBox="1"/>
          <p:nvPr/>
        </p:nvSpPr>
        <p:spPr>
          <a:xfrm>
            <a:off x="606521" y="963465"/>
            <a:ext cx="9041912" cy="1200329"/>
          </a:xfrm>
          <a:prstGeom prst="rect">
            <a:avLst/>
          </a:prstGeom>
          <a:noFill/>
        </p:spPr>
        <p:txBody>
          <a:bodyPr wrap="square" rtlCol="0">
            <a:spAutoFit/>
          </a:bodyPr>
          <a:lstStyle/>
          <a:p>
            <a:pPr lvl="0" algn="just"/>
            <a:r>
              <a:rPr lang="el-GR" dirty="0">
                <a:latin typeface="Calibri" pitchFamily="34" charset="0"/>
              </a:rPr>
              <a:t>Με την ψήφιση </a:t>
            </a:r>
            <a:r>
              <a:rPr lang="el-GR" dirty="0">
                <a:solidFill>
                  <a:schemeClr val="accent2">
                    <a:lumMod val="50000"/>
                  </a:schemeClr>
                </a:solidFill>
                <a:latin typeface="Calibri" pitchFamily="34" charset="0"/>
              </a:rPr>
              <a:t>του </a:t>
            </a:r>
            <a:r>
              <a:rPr lang="el-GR" b="1" dirty="0">
                <a:solidFill>
                  <a:schemeClr val="accent2">
                    <a:lumMod val="50000"/>
                  </a:schemeClr>
                </a:solidFill>
                <a:latin typeface="Calibri" pitchFamily="34" charset="0"/>
              </a:rPr>
              <a:t>Ν. 4872/2021 </a:t>
            </a:r>
            <a:r>
              <a:rPr lang="el-GR" dirty="0">
                <a:solidFill>
                  <a:schemeClr val="accent2">
                    <a:lumMod val="50000"/>
                  </a:schemeClr>
                </a:solidFill>
                <a:latin typeface="Calibri" pitchFamily="34" charset="0"/>
              </a:rPr>
              <a:t>«</a:t>
            </a:r>
            <a:r>
              <a:rPr lang="el-GR" b="1" dirty="0">
                <a:solidFill>
                  <a:schemeClr val="accent2">
                    <a:lumMod val="50000"/>
                  </a:schemeClr>
                </a:solidFill>
                <a:latin typeface="Calibri" pitchFamily="34" charset="0"/>
              </a:rPr>
              <a:t>Δίκαιη Αναπτυξιακή Μετάβαση και ρύθμιση ειδικότερων ζητημάτων απολιγνιτοποίησης»</a:t>
            </a:r>
            <a:r>
              <a:rPr lang="el-GR" dirty="0">
                <a:latin typeface="Calibri" pitchFamily="34" charset="0"/>
              </a:rPr>
              <a:t> σχεδιάστηκε και οργανώθηκε το σύστημα διοίκησης για την ταχύτερη και αποτελεσματικότερη υλοποίηση του στρατηγικού σχεδιασμού για τη δίκαιη αναπτυξιακή μετάβαση.</a:t>
            </a:r>
            <a:endParaRPr lang="el-GR" dirty="0">
              <a:effectLst/>
              <a:latin typeface="Calibri" pitchFamily="34" charset="0"/>
              <a:ea typeface="Times New Roman" panose="02020603050405020304" pitchFamily="18" charset="0"/>
              <a:cs typeface="Times New Roman" panose="02020603050405020304" pitchFamily="18" charset="0"/>
            </a:endParaRPr>
          </a:p>
        </p:txBody>
      </p:sp>
      <p:sp>
        <p:nvSpPr>
          <p:cNvPr id="16" name="1 - Ορθογώνιο">
            <a:extLst>
              <a:ext uri="{FF2B5EF4-FFF2-40B4-BE49-F238E27FC236}">
                <a16:creationId xmlns:a16="http://schemas.microsoft.com/office/drawing/2014/main" id="{3869E662-5BF4-FCBB-5C33-A8E3EDECECC0}"/>
              </a:ext>
            </a:extLst>
          </p:cNvPr>
          <p:cNvSpPr/>
          <p:nvPr/>
        </p:nvSpPr>
        <p:spPr>
          <a:xfrm>
            <a:off x="606521" y="2366491"/>
            <a:ext cx="9205784" cy="4939814"/>
          </a:xfrm>
          <a:prstGeom prst="rect">
            <a:avLst/>
          </a:prstGeom>
        </p:spPr>
        <p:txBody>
          <a:bodyPr wrap="square">
            <a:spAutoFit/>
          </a:bodyPr>
          <a:lstStyle/>
          <a:p>
            <a:pPr>
              <a:lnSpc>
                <a:spcPct val="150000"/>
              </a:lnSpc>
            </a:pPr>
            <a:r>
              <a:rPr lang="el-GR" dirty="0">
                <a:latin typeface="Calibri" pitchFamily="34" charset="0"/>
              </a:rPr>
              <a:t>Ο νόμος εισάγει ένα ρυθμιστικό πλαίσιο που αντιμετωπίζει τις σοβαρές οικονομικές και κοινωνικές επιπτώσεις της μετάβασης, εξαλείφοντας γραφειοκρατικά εμπόδια ως προς την υλοποίηση σημαντικών έργων για την εθνική οικονομία.</a:t>
            </a:r>
          </a:p>
          <a:p>
            <a:pPr>
              <a:lnSpc>
                <a:spcPct val="150000"/>
              </a:lnSpc>
            </a:pPr>
            <a:endParaRPr lang="el-GR" dirty="0">
              <a:latin typeface="Calibri" pitchFamily="34" charset="0"/>
            </a:endParaRPr>
          </a:p>
          <a:p>
            <a:pPr>
              <a:lnSpc>
                <a:spcPct val="150000"/>
              </a:lnSpc>
            </a:pPr>
            <a:r>
              <a:rPr lang="el-GR" dirty="0">
                <a:latin typeface="Calibri" pitchFamily="34" charset="0"/>
              </a:rPr>
              <a:t> Στο πλαίσιο αυτό, ο νόμος 4872/2021 περί της Δίκαιης Αναπτυξιακής Μετάβασης προάγει την επενδυτική δραστηριότητα στις περιοχές μετάβασης με την παροχή επενδυτικών κινήτρων, όπως η δυνατότητα ταχείας </a:t>
            </a:r>
            <a:r>
              <a:rPr lang="el-GR" dirty="0" err="1">
                <a:latin typeface="Calibri" pitchFamily="34" charset="0"/>
              </a:rPr>
              <a:t>αδειοδότησης</a:t>
            </a:r>
            <a:r>
              <a:rPr lang="el-GR" dirty="0">
                <a:latin typeface="Calibri" pitchFamily="34" charset="0"/>
              </a:rPr>
              <a:t> για επενδυτικά σχέδια εντός των πυρήνων Ζωνών Απολιγνιτοποίησης (Ζ.ΑΠ) και για επενδυτικά σχέδια εκτός των πυρήνων Ζ.ΑΠ (εντός ΕΣΔΙΜ) και με προϋπολογισμό άνω των 5 εκατομμυρίων ευρώ. </a:t>
            </a:r>
          </a:p>
          <a:p>
            <a:endParaRPr lang="el-GR" dirty="0"/>
          </a:p>
          <a:p>
            <a:r>
              <a:rPr lang="el-GR" dirty="0"/>
              <a:t>  </a:t>
            </a:r>
          </a:p>
          <a:p>
            <a:endParaRPr lang="el-GR" dirty="0"/>
          </a:p>
          <a:p>
            <a:endParaRPr lang="el-GR" dirty="0"/>
          </a:p>
        </p:txBody>
      </p:sp>
      <p:sp>
        <p:nvSpPr>
          <p:cNvPr id="15" name="TextBox 14">
            <a:extLst>
              <a:ext uri="{FF2B5EF4-FFF2-40B4-BE49-F238E27FC236}">
                <a16:creationId xmlns:a16="http://schemas.microsoft.com/office/drawing/2014/main" id="{3ECA51BC-5CB0-2197-E156-E6C2F1F9FEB5}"/>
              </a:ext>
            </a:extLst>
          </p:cNvPr>
          <p:cNvSpPr txBox="1"/>
          <p:nvPr/>
        </p:nvSpPr>
        <p:spPr>
          <a:xfrm>
            <a:off x="726393" y="299103"/>
            <a:ext cx="9085912" cy="461665"/>
          </a:xfrm>
          <a:prstGeom prst="rect">
            <a:avLst/>
          </a:prstGeom>
          <a:solidFill>
            <a:schemeClr val="bg1">
              <a:lumMod val="85000"/>
            </a:schemeClr>
          </a:solidFill>
        </p:spPr>
        <p:txBody>
          <a:bodyPr wrap="square" rtlCol="0">
            <a:spAutoFit/>
          </a:bodyPr>
          <a:lstStyle/>
          <a:p>
            <a:pPr algn="ctr"/>
            <a:r>
              <a:rPr lang="el-GR" sz="2400" b="1" dirty="0">
                <a:solidFill>
                  <a:schemeClr val="accent2">
                    <a:lumMod val="50000"/>
                  </a:schemeClr>
                </a:solidFill>
                <a:latin typeface="Calibri" pitchFamily="34" charset="0"/>
              </a:rPr>
              <a:t>ΔΙΚΑΙΗ ΑΝΑΠΤΥΞΙΑΚΗ ΜΕΤΑΒΑΣΗ - Ν. 4872/2021</a:t>
            </a:r>
            <a:endParaRPr lang="el-GR" sz="2400" dirty="0">
              <a:solidFill>
                <a:schemeClr val="accent2">
                  <a:lumMod val="50000"/>
                </a:scheme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C84458-D23E-2F7C-80ED-B7F963FA5850}"/>
              </a:ext>
            </a:extLst>
          </p:cNvPr>
          <p:cNvSpPr txBox="1"/>
          <p:nvPr/>
        </p:nvSpPr>
        <p:spPr>
          <a:xfrm>
            <a:off x="3592984" y="1087394"/>
            <a:ext cx="3358497" cy="646331"/>
          </a:xfrm>
          <a:prstGeom prst="rect">
            <a:avLst/>
          </a:prstGeom>
          <a:solidFill>
            <a:schemeClr val="bg1">
              <a:lumMod val="85000"/>
            </a:schemeClr>
          </a:solidFill>
        </p:spPr>
        <p:txBody>
          <a:bodyPr wrap="square" rtlCol="0">
            <a:spAutoFit/>
          </a:bodyPr>
          <a:lstStyle/>
          <a:p>
            <a:pPr algn="ctr"/>
            <a:r>
              <a:rPr lang="el-GR" b="1" dirty="0"/>
              <a:t>Ειδική Υπηρεσία Δίκαιης Αναπτυξιακής Μετάβασης</a:t>
            </a:r>
          </a:p>
        </p:txBody>
      </p:sp>
      <p:sp>
        <p:nvSpPr>
          <p:cNvPr id="3" name="Βέλος: Κάτω 2">
            <a:extLst>
              <a:ext uri="{FF2B5EF4-FFF2-40B4-BE49-F238E27FC236}">
                <a16:creationId xmlns:a16="http://schemas.microsoft.com/office/drawing/2014/main" id="{BFFB4BB1-0B36-5E71-1BA7-F08ED9932CD5}"/>
              </a:ext>
            </a:extLst>
          </p:cNvPr>
          <p:cNvSpPr/>
          <p:nvPr/>
        </p:nvSpPr>
        <p:spPr>
          <a:xfrm>
            <a:off x="5035086" y="1742302"/>
            <a:ext cx="474292" cy="613943"/>
          </a:xfrm>
          <a:prstGeom prst="downArrow">
            <a:avLst/>
          </a:prstGeom>
          <a:solidFill>
            <a:schemeClr val="accent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p>
        </p:txBody>
      </p:sp>
      <p:sp>
        <p:nvSpPr>
          <p:cNvPr id="4" name="TextBox 3">
            <a:extLst>
              <a:ext uri="{FF2B5EF4-FFF2-40B4-BE49-F238E27FC236}">
                <a16:creationId xmlns:a16="http://schemas.microsoft.com/office/drawing/2014/main" id="{090AC05F-259C-8F7B-732C-F9353FFFC7CB}"/>
              </a:ext>
            </a:extLst>
          </p:cNvPr>
          <p:cNvSpPr txBox="1"/>
          <p:nvPr/>
        </p:nvSpPr>
        <p:spPr>
          <a:xfrm>
            <a:off x="8084090" y="2095111"/>
            <a:ext cx="3226037" cy="523220"/>
          </a:xfrm>
          <a:prstGeom prst="rect">
            <a:avLst/>
          </a:prstGeom>
          <a:solidFill>
            <a:srgbClr val="92D050"/>
          </a:solidFill>
        </p:spPr>
        <p:txBody>
          <a:bodyPr wrap="square" rtlCol="0">
            <a:spAutoFit/>
          </a:bodyPr>
          <a:lstStyle/>
          <a:p>
            <a:pPr algn="ctr"/>
            <a:r>
              <a:rPr lang="el-GR" sz="1400" dirty="0">
                <a:effectLst/>
                <a:latin typeface="Calibri" panose="020F0502020204030204" pitchFamily="34" charset="0"/>
                <a:ea typeface="Times New Roman" panose="02020603050405020304" pitchFamily="18" charset="0"/>
                <a:cs typeface="Times New Roman" panose="02020603050405020304" pitchFamily="18" charset="0"/>
              </a:rPr>
              <a:t>Διαχειριστική Αρχή Επιχειρησιακού Προγράμματος ΔΑΜ ΕΣΠΑ-ΔΑΜ. </a:t>
            </a:r>
            <a:endParaRPr lang="el-GR" sz="1400" dirty="0"/>
          </a:p>
        </p:txBody>
      </p:sp>
      <p:sp>
        <p:nvSpPr>
          <p:cNvPr id="5" name="TextBox 4">
            <a:extLst>
              <a:ext uri="{FF2B5EF4-FFF2-40B4-BE49-F238E27FC236}">
                <a16:creationId xmlns:a16="http://schemas.microsoft.com/office/drawing/2014/main" id="{DEB651B3-AFDF-19F6-F3A4-897FD8644962}"/>
              </a:ext>
            </a:extLst>
          </p:cNvPr>
          <p:cNvSpPr txBox="1"/>
          <p:nvPr/>
        </p:nvSpPr>
        <p:spPr>
          <a:xfrm>
            <a:off x="3592986" y="2388440"/>
            <a:ext cx="3290132" cy="861774"/>
          </a:xfrm>
          <a:prstGeom prst="rect">
            <a:avLst/>
          </a:prstGeom>
          <a:solidFill>
            <a:srgbClr val="FFFF00"/>
          </a:solidFill>
        </p:spPr>
        <p:txBody>
          <a:bodyPr wrap="square" rtlCol="0">
            <a:spAutoFit/>
          </a:bodyPr>
          <a:lstStyle/>
          <a:p>
            <a:pPr algn="ctr"/>
            <a:r>
              <a:rPr lang="el-GR" b="1" dirty="0"/>
              <a:t>Διοικητής</a:t>
            </a:r>
          </a:p>
          <a:p>
            <a:r>
              <a:rPr lang="el-GR" sz="1600" dirty="0">
                <a:effectLst/>
                <a:latin typeface="Calibri" panose="020F0502020204030204" pitchFamily="34" charset="0"/>
                <a:ea typeface="Times New Roman" panose="02020603050405020304" pitchFamily="18" charset="0"/>
                <a:cs typeface="Times New Roman" panose="02020603050405020304" pitchFamily="18" charset="0"/>
              </a:rPr>
              <a:t>Στις 19/01/2022 ορίστηκε  Διοικητής ο κ. Πελοπίδας </a:t>
            </a:r>
            <a:r>
              <a:rPr lang="el-GR" sz="1600" dirty="0" err="1">
                <a:effectLst/>
                <a:latin typeface="Calibri" panose="020F0502020204030204" pitchFamily="34" charset="0"/>
                <a:ea typeface="Times New Roman" panose="02020603050405020304" pitchFamily="18" charset="0"/>
                <a:cs typeface="Times New Roman" panose="02020603050405020304" pitchFamily="18" charset="0"/>
              </a:rPr>
              <a:t>Καλλίρης</a:t>
            </a:r>
            <a:r>
              <a:rPr lang="el-GR" sz="1600" dirty="0">
                <a:latin typeface="Calibri" panose="020F0502020204030204" pitchFamily="34" charset="0"/>
                <a:ea typeface="Times New Roman" panose="02020603050405020304" pitchFamily="18" charset="0"/>
                <a:cs typeface="Times New Roman" panose="02020603050405020304" pitchFamily="18" charset="0"/>
              </a:rPr>
              <a:t>. </a:t>
            </a:r>
            <a:endParaRPr lang="el-GR" sz="1600" dirty="0"/>
          </a:p>
        </p:txBody>
      </p:sp>
      <p:sp>
        <p:nvSpPr>
          <p:cNvPr id="6" name="TextBox 12">
            <a:extLst>
              <a:ext uri="{FF2B5EF4-FFF2-40B4-BE49-F238E27FC236}">
                <a16:creationId xmlns:a16="http://schemas.microsoft.com/office/drawing/2014/main" id="{A6AC222E-7DF0-1CF2-9755-61D1B027B6C1}"/>
              </a:ext>
            </a:extLst>
          </p:cNvPr>
          <p:cNvSpPr txBox="1"/>
          <p:nvPr/>
        </p:nvSpPr>
        <p:spPr>
          <a:xfrm>
            <a:off x="8084090" y="2694542"/>
            <a:ext cx="3226037" cy="523220"/>
          </a:xfrm>
          <a:prstGeom prst="rect">
            <a:avLst/>
          </a:prstGeom>
          <a:solidFill>
            <a:srgbClr val="92D050"/>
          </a:solidFill>
        </p:spPr>
        <p:txBody>
          <a:bodyPr wrap="square" rtlCol="0">
            <a:spAutoFit/>
          </a:bodyPr>
          <a:lstStyle/>
          <a:p>
            <a:pPr algn="ctr"/>
            <a:r>
              <a:rPr lang="el-GR" sz="1400" dirty="0">
                <a:effectLst/>
                <a:latin typeface="Calibri" panose="020F0502020204030204" pitchFamily="34" charset="0"/>
                <a:ea typeface="Times New Roman" panose="02020603050405020304" pitchFamily="18" charset="0"/>
                <a:cs typeface="Times New Roman" panose="02020603050405020304" pitchFamily="18" charset="0"/>
              </a:rPr>
              <a:t>Διεύθυνση Στρατηγικού Σχεδιασμού και Συντονισμού Χρηματοδότησης</a:t>
            </a:r>
            <a:endParaRPr lang="el-GR" sz="1400" dirty="0"/>
          </a:p>
        </p:txBody>
      </p:sp>
      <p:sp>
        <p:nvSpPr>
          <p:cNvPr id="7" name="TextBox 13">
            <a:extLst>
              <a:ext uri="{FF2B5EF4-FFF2-40B4-BE49-F238E27FC236}">
                <a16:creationId xmlns:a16="http://schemas.microsoft.com/office/drawing/2014/main" id="{0574A3E7-FD2A-519F-1BC1-C7F9C60CA8FC}"/>
              </a:ext>
            </a:extLst>
          </p:cNvPr>
          <p:cNvSpPr txBox="1"/>
          <p:nvPr/>
        </p:nvSpPr>
        <p:spPr>
          <a:xfrm>
            <a:off x="8084090" y="3293973"/>
            <a:ext cx="3226037" cy="307777"/>
          </a:xfrm>
          <a:prstGeom prst="rect">
            <a:avLst/>
          </a:prstGeom>
          <a:solidFill>
            <a:srgbClr val="92D050"/>
          </a:solidFill>
        </p:spPr>
        <p:txBody>
          <a:bodyPr wrap="square" rtlCol="0">
            <a:spAutoFit/>
          </a:bodyPr>
          <a:lstStyle/>
          <a:p>
            <a:pPr algn="ctr"/>
            <a:r>
              <a:rPr lang="el-GR" sz="1400" dirty="0">
                <a:effectLst/>
                <a:latin typeface="Calibri" panose="020F0502020204030204" pitchFamily="34" charset="0"/>
                <a:ea typeface="Times New Roman" panose="02020603050405020304" pitchFamily="18" charset="0"/>
                <a:cs typeface="Times New Roman" panose="02020603050405020304" pitchFamily="18" charset="0"/>
              </a:rPr>
              <a:t>Διεύθυνση Διοικητικής Υποστήριξης </a:t>
            </a:r>
            <a:endParaRPr lang="el-GR" sz="1400" dirty="0"/>
          </a:p>
        </p:txBody>
      </p:sp>
      <p:sp>
        <p:nvSpPr>
          <p:cNvPr id="8" name="TextBox 16">
            <a:extLst>
              <a:ext uri="{FF2B5EF4-FFF2-40B4-BE49-F238E27FC236}">
                <a16:creationId xmlns:a16="http://schemas.microsoft.com/office/drawing/2014/main" id="{0A09751D-8B1B-2ACF-A77B-2549348C50DC}"/>
              </a:ext>
            </a:extLst>
          </p:cNvPr>
          <p:cNvSpPr txBox="1"/>
          <p:nvPr/>
        </p:nvSpPr>
        <p:spPr>
          <a:xfrm>
            <a:off x="8084089" y="3726326"/>
            <a:ext cx="3226037" cy="307777"/>
          </a:xfrm>
          <a:prstGeom prst="rect">
            <a:avLst/>
          </a:prstGeom>
          <a:solidFill>
            <a:srgbClr val="92D050"/>
          </a:solidFill>
        </p:spPr>
        <p:txBody>
          <a:bodyPr wrap="square" rtlCol="0">
            <a:spAutoFit/>
          </a:bodyPr>
          <a:lstStyle/>
          <a:p>
            <a:pPr algn="ctr"/>
            <a:r>
              <a:rPr lang="el-GR" sz="1400" dirty="0">
                <a:effectLst/>
                <a:latin typeface="Calibri" panose="020F0502020204030204" pitchFamily="34" charset="0"/>
                <a:ea typeface="Times New Roman" panose="02020603050405020304" pitchFamily="18" charset="0"/>
                <a:cs typeface="Times New Roman" panose="02020603050405020304" pitchFamily="18" charset="0"/>
              </a:rPr>
              <a:t>Τμήμα Νομικής Υποστήριξης</a:t>
            </a:r>
            <a:endParaRPr lang="el-GR" sz="1400" dirty="0"/>
          </a:p>
        </p:txBody>
      </p:sp>
      <p:sp>
        <p:nvSpPr>
          <p:cNvPr id="9" name="TextBox 17">
            <a:extLst>
              <a:ext uri="{FF2B5EF4-FFF2-40B4-BE49-F238E27FC236}">
                <a16:creationId xmlns:a16="http://schemas.microsoft.com/office/drawing/2014/main" id="{74847134-DD3F-FFE6-B60B-23E71815400A}"/>
              </a:ext>
            </a:extLst>
          </p:cNvPr>
          <p:cNvSpPr txBox="1"/>
          <p:nvPr/>
        </p:nvSpPr>
        <p:spPr>
          <a:xfrm>
            <a:off x="755956" y="3503782"/>
            <a:ext cx="4200256" cy="1877437"/>
          </a:xfrm>
          <a:prstGeom prst="rect">
            <a:avLst/>
          </a:prstGeom>
          <a:solidFill>
            <a:srgbClr val="FFC000"/>
          </a:solidFill>
        </p:spPr>
        <p:txBody>
          <a:bodyPr wrap="square" rtlCol="0">
            <a:spAutoFit/>
          </a:bodyPr>
          <a:lstStyle/>
          <a:p>
            <a:pPr algn="ctr"/>
            <a:r>
              <a:rPr lang="el-GR" b="1" dirty="0"/>
              <a:t>Αυτοτελές Τμήμα Παρατηρητηρίου</a:t>
            </a:r>
          </a:p>
          <a:p>
            <a:pPr marL="285750" indent="-285750">
              <a:buFont typeface="Wingdings" panose="05000000000000000000" pitchFamily="2" charset="2"/>
              <a:buChar char="ü"/>
            </a:pPr>
            <a:r>
              <a:rPr lang="el-GR" sz="1400" dirty="0">
                <a:latin typeface="Calibri" panose="020F0502020204030204" pitchFamily="34" charset="0"/>
                <a:ea typeface="Times New Roman" panose="02020603050405020304" pitchFamily="18" charset="0"/>
                <a:cs typeface="Times New Roman" panose="02020603050405020304" pitchFamily="18" charset="0"/>
              </a:rPr>
              <a:t>Α</a:t>
            </a:r>
            <a:r>
              <a:rPr lang="el-GR" sz="1400" dirty="0">
                <a:effectLst/>
                <a:latin typeface="Calibri" panose="020F0502020204030204" pitchFamily="34" charset="0"/>
                <a:ea typeface="Times New Roman" panose="02020603050405020304" pitchFamily="18" charset="0"/>
                <a:cs typeface="Times New Roman" panose="02020603050405020304" pitchFamily="18" charset="0"/>
              </a:rPr>
              <a:t>ρμοδιότητα την παρακολούθηση της επίτευξης των στόχων και του χρονοδιαγράμματος υλοποίησης των στόχων και προτάσεων του ΣΔΑΜ.</a:t>
            </a:r>
          </a:p>
          <a:p>
            <a:endParaRPr lang="el-GR"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sz="1400" dirty="0">
                <a:effectLst/>
                <a:latin typeface="Calibri" panose="020F0502020204030204" pitchFamily="34" charset="0"/>
                <a:ea typeface="Times New Roman" panose="02020603050405020304" pitchFamily="18" charset="0"/>
                <a:cs typeface="Times New Roman" panose="02020603050405020304" pitchFamily="18" charset="0"/>
              </a:rPr>
              <a:t> Στις Περιφέρειες των Εδαφικών Σχεδίων Δίκαιης Μετάβασης συστήνονται </a:t>
            </a:r>
            <a:r>
              <a:rPr lang="el-GR" sz="1400" b="1" u="sng" dirty="0">
                <a:effectLst/>
                <a:latin typeface="Calibri" panose="020F0502020204030204" pitchFamily="34" charset="0"/>
                <a:ea typeface="Times New Roman" panose="02020603050405020304" pitchFamily="18" charset="0"/>
                <a:cs typeface="Times New Roman" panose="02020603050405020304" pitchFamily="18" charset="0"/>
              </a:rPr>
              <a:t>Παραρτήματα του Παρατηρητηρίου.</a:t>
            </a:r>
          </a:p>
        </p:txBody>
      </p:sp>
      <p:sp>
        <p:nvSpPr>
          <p:cNvPr id="10" name="Βέλος: Με γωνία προς τα επάνω 20">
            <a:extLst>
              <a:ext uri="{FF2B5EF4-FFF2-40B4-BE49-F238E27FC236}">
                <a16:creationId xmlns:a16="http://schemas.microsoft.com/office/drawing/2014/main" id="{62493C14-7453-454E-0A86-6DDFE1ABC843}"/>
              </a:ext>
            </a:extLst>
          </p:cNvPr>
          <p:cNvSpPr/>
          <p:nvPr/>
        </p:nvSpPr>
        <p:spPr>
          <a:xfrm rot="10800000">
            <a:off x="2045271" y="2748601"/>
            <a:ext cx="1572426" cy="742824"/>
          </a:xfrm>
          <a:prstGeom prst="bentUpArrow">
            <a:avLst/>
          </a:prstGeom>
          <a:solidFill>
            <a:schemeClr val="accent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p>
        </p:txBody>
      </p:sp>
      <p:sp>
        <p:nvSpPr>
          <p:cNvPr id="11" name="Βέλος: Με γωνία προς τα επάνω 23">
            <a:extLst>
              <a:ext uri="{FF2B5EF4-FFF2-40B4-BE49-F238E27FC236}">
                <a16:creationId xmlns:a16="http://schemas.microsoft.com/office/drawing/2014/main" id="{9C2059EF-C0F3-2296-E5A7-C6AE01C0CA0C}"/>
              </a:ext>
            </a:extLst>
          </p:cNvPr>
          <p:cNvSpPr/>
          <p:nvPr/>
        </p:nvSpPr>
        <p:spPr>
          <a:xfrm flipV="1">
            <a:off x="6944497" y="1327466"/>
            <a:ext cx="3269631" cy="767646"/>
          </a:xfrm>
          <a:prstGeom prst="bentUpArrow">
            <a:avLst/>
          </a:prstGeom>
          <a:solidFill>
            <a:schemeClr val="accent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p>
        </p:txBody>
      </p:sp>
      <p:sp>
        <p:nvSpPr>
          <p:cNvPr id="12" name="TextBox 24">
            <a:extLst>
              <a:ext uri="{FF2B5EF4-FFF2-40B4-BE49-F238E27FC236}">
                <a16:creationId xmlns:a16="http://schemas.microsoft.com/office/drawing/2014/main" id="{D4B49C03-DACB-1C77-34BC-7401B6EDAC51}"/>
              </a:ext>
            </a:extLst>
          </p:cNvPr>
          <p:cNvSpPr txBox="1"/>
          <p:nvPr/>
        </p:nvSpPr>
        <p:spPr>
          <a:xfrm>
            <a:off x="197708" y="5586090"/>
            <a:ext cx="6153666" cy="800219"/>
          </a:xfrm>
          <a:prstGeom prst="rect">
            <a:avLst/>
          </a:prstGeom>
          <a:solidFill>
            <a:srgbClr val="F9FF8E"/>
          </a:solidFill>
        </p:spPr>
        <p:txBody>
          <a:bodyPr wrap="square" rtlCol="0">
            <a:spAutoFit/>
          </a:bodyPr>
          <a:lstStyle/>
          <a:p>
            <a:pPr algn="ctr"/>
            <a:r>
              <a:rPr lang="el-GR" b="1" dirty="0"/>
              <a:t>Επιτροπές Αξιολόγησης Έργων ΔΑΜ</a:t>
            </a:r>
          </a:p>
          <a:p>
            <a:pPr algn="just"/>
            <a:r>
              <a:rPr lang="el-GR" sz="1400" dirty="0">
                <a:latin typeface="Calibri" panose="020F0502020204030204" pitchFamily="34" charset="0"/>
                <a:ea typeface="Times New Roman" panose="02020603050405020304" pitchFamily="18" charset="0"/>
                <a:cs typeface="Times New Roman" panose="02020603050405020304" pitchFamily="18" charset="0"/>
              </a:rPr>
              <a:t>Όπου </a:t>
            </a:r>
            <a:r>
              <a:rPr lang="el-GR" sz="1400" dirty="0">
                <a:effectLst/>
                <a:latin typeface="Calibri" panose="020F0502020204030204" pitchFamily="34" charset="0"/>
                <a:ea typeface="Times New Roman" panose="02020603050405020304" pitchFamily="18" charset="0"/>
                <a:cs typeface="Times New Roman" panose="02020603050405020304" pitchFamily="18" charset="0"/>
              </a:rPr>
              <a:t>θα συμμετέχει </a:t>
            </a:r>
            <a:r>
              <a:rPr lang="el-GR" sz="1400" b="1" u="sng" dirty="0">
                <a:effectLst/>
                <a:latin typeface="Calibri" panose="020F0502020204030204" pitchFamily="34" charset="0"/>
                <a:ea typeface="Times New Roman" panose="02020603050405020304" pitchFamily="18" charset="0"/>
                <a:cs typeface="Times New Roman" panose="02020603050405020304" pitchFamily="18" charset="0"/>
              </a:rPr>
              <a:t>υποχρεωτικά 1 εκπρόσωπος κάθε Περιφέρειας</a:t>
            </a:r>
            <a:r>
              <a:rPr lang="el-GR" sz="1400" dirty="0">
                <a:effectLst/>
                <a:latin typeface="Calibri" panose="020F0502020204030204" pitchFamily="34" charset="0"/>
                <a:ea typeface="Times New Roman" panose="02020603050405020304" pitchFamily="18" charset="0"/>
                <a:cs typeface="Times New Roman" panose="02020603050405020304" pitchFamily="18" charset="0"/>
              </a:rPr>
              <a:t> των Εδαφικών Σχεδίων Δ.Α.Μ.</a:t>
            </a:r>
          </a:p>
        </p:txBody>
      </p:sp>
      <p:sp>
        <p:nvSpPr>
          <p:cNvPr id="13" name="TextBox 25">
            <a:extLst>
              <a:ext uri="{FF2B5EF4-FFF2-40B4-BE49-F238E27FC236}">
                <a16:creationId xmlns:a16="http://schemas.microsoft.com/office/drawing/2014/main" id="{B65C1EFD-7DDA-D7D8-ABA1-10DAE06128A0}"/>
              </a:ext>
            </a:extLst>
          </p:cNvPr>
          <p:cNvSpPr txBox="1"/>
          <p:nvPr/>
        </p:nvSpPr>
        <p:spPr>
          <a:xfrm>
            <a:off x="6907428" y="4549676"/>
            <a:ext cx="4535215" cy="1877437"/>
          </a:xfrm>
          <a:prstGeom prst="rect">
            <a:avLst/>
          </a:prstGeom>
          <a:solidFill>
            <a:srgbClr val="FF9966"/>
          </a:solidFill>
        </p:spPr>
        <p:txBody>
          <a:bodyPr wrap="square" rtlCol="0">
            <a:spAutoFit/>
          </a:bodyPr>
          <a:lstStyle/>
          <a:p>
            <a:pPr algn="ctr"/>
            <a:r>
              <a:rPr lang="el-GR" b="1" dirty="0"/>
              <a:t>ΜΕΤΑΒΑΣΗ Α.Ε.</a:t>
            </a:r>
          </a:p>
          <a:p>
            <a:pPr marL="285750" indent="-285750" algn="just">
              <a:buFont typeface="Wingdings" panose="05000000000000000000" pitchFamily="2" charset="2"/>
              <a:buChar char="ü"/>
            </a:pPr>
            <a:endParaRPr lang="el-GR"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sz="1400" dirty="0">
                <a:effectLst/>
                <a:latin typeface="Calibri" panose="020F0502020204030204" pitchFamily="34" charset="0"/>
                <a:ea typeface="Times New Roman" panose="02020603050405020304" pitchFamily="18" charset="0"/>
                <a:cs typeface="Times New Roman" panose="02020603050405020304" pitchFamily="18" charset="0"/>
              </a:rPr>
              <a:t>Στις 02/02/2022 ορίστηκε το Δ.Σ. </a:t>
            </a:r>
            <a:r>
              <a:rPr lang="el-GR" sz="1400" dirty="0">
                <a:latin typeface="Calibri" panose="020F0502020204030204" pitchFamily="34" charset="0"/>
                <a:ea typeface="Times New Roman" panose="02020603050405020304" pitchFamily="18" charset="0"/>
                <a:cs typeface="Times New Roman" panose="02020603050405020304" pitchFamily="18" charset="0"/>
              </a:rPr>
              <a:t>με π</a:t>
            </a:r>
            <a:r>
              <a:rPr lang="el-GR" sz="1400" dirty="0"/>
              <a:t>ρόεδρο τον </a:t>
            </a:r>
            <a:r>
              <a:rPr lang="el-GR" sz="1400" dirty="0" err="1"/>
              <a:t>κ.Θεόδωρο</a:t>
            </a:r>
            <a:r>
              <a:rPr lang="el-GR" sz="1400" dirty="0"/>
              <a:t> Λύτρα</a:t>
            </a:r>
          </a:p>
          <a:p>
            <a:pPr marL="285750" indent="-285750" algn="just">
              <a:buFont typeface="Wingdings" panose="05000000000000000000" pitchFamily="2" charset="2"/>
              <a:buChar char="ü"/>
            </a:pPr>
            <a:r>
              <a:rPr lang="el-GR" sz="1400" dirty="0">
                <a:latin typeface="Calibri" panose="020F0502020204030204" pitchFamily="34" charset="0"/>
                <a:ea typeface="Times New Roman" panose="02020603050405020304" pitchFamily="18" charset="0"/>
                <a:cs typeface="Times New Roman" panose="02020603050405020304" pitchFamily="18" charset="0"/>
              </a:rPr>
              <a:t>σαράντα (40) θέσεις προσωπικού με σύμβαση Ι.Δ.Α.Χ. </a:t>
            </a:r>
            <a:endParaRPr lang="el-GR"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sz="1400" dirty="0">
                <a:effectLst/>
                <a:latin typeface="Calibri" panose="020F0502020204030204" pitchFamily="34" charset="0"/>
                <a:ea typeface="Times New Roman" panose="02020603050405020304" pitchFamily="18" charset="0"/>
                <a:cs typeface="Times New Roman" panose="02020603050405020304" pitchFamily="18" charset="0"/>
              </a:rPr>
              <a:t>δυνατή την </a:t>
            </a:r>
            <a:r>
              <a:rPr lang="el-GR" sz="1400" b="1" u="sng" dirty="0">
                <a:effectLst/>
                <a:latin typeface="Calibri" panose="020F0502020204030204" pitchFamily="34" charset="0"/>
                <a:ea typeface="Times New Roman" panose="02020603050405020304" pitchFamily="18" charset="0"/>
                <a:cs typeface="Times New Roman" panose="02020603050405020304" pitchFamily="18" charset="0"/>
              </a:rPr>
              <a:t>ίδρυση παραρτημάτων, υποκαταστημάτων και γραφείων της στις περιοχές Δ.Α.Μ. και στο εξωτερικό</a:t>
            </a:r>
            <a:r>
              <a:rPr lang="el-GR" sz="1400" b="1" dirty="0">
                <a:effectLst/>
                <a:latin typeface="Calibri" panose="020F0502020204030204" pitchFamily="34" charset="0"/>
                <a:ea typeface="Times New Roman" panose="02020603050405020304" pitchFamily="18" charset="0"/>
                <a:cs typeface="Times New Roman" panose="02020603050405020304" pitchFamily="18" charset="0"/>
              </a:rPr>
              <a:t>.</a:t>
            </a:r>
          </a:p>
        </p:txBody>
      </p:sp>
      <p:sp>
        <p:nvSpPr>
          <p:cNvPr id="14" name="Βέλος: Με γωνία προς τα επάνω 20">
            <a:extLst>
              <a:ext uri="{FF2B5EF4-FFF2-40B4-BE49-F238E27FC236}">
                <a16:creationId xmlns:a16="http://schemas.microsoft.com/office/drawing/2014/main" id="{32B70F36-19A5-6770-7C03-B20CE0231AFF}"/>
              </a:ext>
            </a:extLst>
          </p:cNvPr>
          <p:cNvSpPr/>
          <p:nvPr/>
        </p:nvSpPr>
        <p:spPr>
          <a:xfrm rot="5400000">
            <a:off x="6796218" y="2804984"/>
            <a:ext cx="827900" cy="1717592"/>
          </a:xfrm>
          <a:prstGeom prst="bentUpArrow">
            <a:avLst/>
          </a:prstGeom>
          <a:solidFill>
            <a:schemeClr val="accent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p>
        </p:txBody>
      </p:sp>
      <p:sp>
        <p:nvSpPr>
          <p:cNvPr id="15" name="TextBox 14">
            <a:extLst>
              <a:ext uri="{FF2B5EF4-FFF2-40B4-BE49-F238E27FC236}">
                <a16:creationId xmlns:a16="http://schemas.microsoft.com/office/drawing/2014/main" id="{43E0CD09-4C9F-ABE9-BD15-BCE7641719CB}"/>
              </a:ext>
            </a:extLst>
          </p:cNvPr>
          <p:cNvSpPr txBox="1"/>
          <p:nvPr/>
        </p:nvSpPr>
        <p:spPr>
          <a:xfrm>
            <a:off x="755956" y="240858"/>
            <a:ext cx="10272044" cy="461665"/>
          </a:xfrm>
          <a:prstGeom prst="rect">
            <a:avLst/>
          </a:prstGeom>
          <a:solidFill>
            <a:schemeClr val="bg1">
              <a:lumMod val="85000"/>
            </a:schemeClr>
          </a:solidFill>
        </p:spPr>
        <p:txBody>
          <a:bodyPr wrap="square" rtlCol="0">
            <a:spAutoFit/>
          </a:bodyPr>
          <a:lstStyle/>
          <a:p>
            <a:pPr algn="ctr"/>
            <a:r>
              <a:rPr lang="el-GR" sz="2400" b="1" dirty="0">
                <a:solidFill>
                  <a:schemeClr val="accent2">
                    <a:lumMod val="50000"/>
                  </a:schemeClr>
                </a:solidFill>
                <a:latin typeface="Calibri" pitchFamily="34" charset="0"/>
              </a:rPr>
              <a:t>ΔΙΚΑΙΗ ΑΝΑΠΤΥΞΙΑΚΗ ΜΕΤΑΒΑΣΗ - Ν. 4872/2021</a:t>
            </a:r>
            <a:endParaRPr lang="el-GR" sz="2400" dirty="0">
              <a:solidFill>
                <a:schemeClr val="accent2">
                  <a:lumMod val="50000"/>
                </a:schemeClr>
              </a:solidFill>
            </a:endParaRPr>
          </a:p>
        </p:txBody>
      </p:sp>
    </p:spTree>
    <p:extLst>
      <p:ext uri="{BB962C8B-B14F-4D97-AF65-F5344CB8AC3E}">
        <p14:creationId xmlns:p14="http://schemas.microsoft.com/office/powerpoint/2010/main" val="1025709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716691" y="148281"/>
            <a:ext cx="9267567" cy="461665"/>
          </a:xfrm>
          <a:prstGeom prst="rect">
            <a:avLst/>
          </a:prstGeom>
          <a:solidFill>
            <a:schemeClr val="bg1">
              <a:lumMod val="85000"/>
            </a:schemeClr>
          </a:solidFill>
        </p:spPr>
        <p:txBody>
          <a:bodyPr wrap="square" rtlCol="0">
            <a:spAutoFit/>
          </a:bodyPr>
          <a:lstStyle/>
          <a:p>
            <a:r>
              <a:rPr lang="el-GR" sz="2400" b="1" dirty="0">
                <a:solidFill>
                  <a:schemeClr val="accent1">
                    <a:lumMod val="90000"/>
                    <a:lumOff val="10000"/>
                  </a:schemeClr>
                </a:solidFill>
                <a:latin typeface="Calibri" pitchFamily="34" charset="0"/>
              </a:rPr>
              <a:t>ΑΝΑΠΤΥΞΙΑΚΟΣ ΝΟΜΟΣ – ΕΛΛΑΔΑ ΙΣΧΥΡΗ ΑΝΑΠΤΥΞΗ - Ν.4887/2022</a:t>
            </a:r>
          </a:p>
        </p:txBody>
      </p:sp>
      <p:sp>
        <p:nvSpPr>
          <p:cNvPr id="3" name="2 - TextBox"/>
          <p:cNvSpPr txBox="1"/>
          <p:nvPr/>
        </p:nvSpPr>
        <p:spPr>
          <a:xfrm>
            <a:off x="593124" y="679622"/>
            <a:ext cx="10836876" cy="6740307"/>
          </a:xfrm>
          <a:prstGeom prst="rect">
            <a:avLst/>
          </a:prstGeom>
          <a:noFill/>
        </p:spPr>
        <p:txBody>
          <a:bodyPr wrap="square" rtlCol="0">
            <a:spAutoFit/>
          </a:bodyPr>
          <a:lstStyle/>
          <a:p>
            <a:r>
              <a:rPr lang="el-GR" dirty="0">
                <a:latin typeface="Calibri" pitchFamily="34" charset="0"/>
              </a:rPr>
              <a:t>13 Καθεστώτα ενίσχυσης:</a:t>
            </a:r>
          </a:p>
          <a:p>
            <a:endParaRPr lang="el-GR" dirty="0">
              <a:latin typeface="Calibri" pitchFamily="34" charset="0"/>
            </a:endParaRPr>
          </a:p>
          <a:p>
            <a:pPr fontAlgn="base"/>
            <a:r>
              <a:rPr lang="el-GR" dirty="0">
                <a:latin typeface="Calibri" pitchFamily="34" charset="0"/>
              </a:rPr>
              <a:t>1.Ψηφιακός και τεχνολογικός μετασχηματισμός επιχειρήσεων</a:t>
            </a:r>
          </a:p>
          <a:p>
            <a:pPr fontAlgn="base">
              <a:lnSpc>
                <a:spcPct val="150000"/>
              </a:lnSpc>
            </a:pPr>
            <a:r>
              <a:rPr lang="el-GR" dirty="0">
                <a:latin typeface="Calibri" pitchFamily="34" charset="0"/>
              </a:rPr>
              <a:t>2.Πράσινη μετάβαση Περιβαλλοντική αναβάθμιση επιχειρήσεων</a:t>
            </a:r>
          </a:p>
          <a:p>
            <a:pPr fontAlgn="base">
              <a:lnSpc>
                <a:spcPct val="150000"/>
              </a:lnSpc>
            </a:pPr>
            <a:r>
              <a:rPr lang="el-GR" dirty="0">
                <a:latin typeface="Calibri" pitchFamily="34" charset="0"/>
              </a:rPr>
              <a:t>3.Νέο </a:t>
            </a:r>
            <a:r>
              <a:rPr lang="el-GR" dirty="0" err="1">
                <a:latin typeface="Calibri" pitchFamily="34" charset="0"/>
              </a:rPr>
              <a:t>Επιχειρείν</a:t>
            </a:r>
            <a:endParaRPr lang="el-GR" dirty="0">
              <a:latin typeface="Calibri" pitchFamily="34" charset="0"/>
            </a:endParaRPr>
          </a:p>
          <a:p>
            <a:pPr fontAlgn="base">
              <a:lnSpc>
                <a:spcPct val="150000"/>
              </a:lnSpc>
            </a:pPr>
            <a:r>
              <a:rPr lang="el-GR" dirty="0">
                <a:latin typeface="Calibri" pitchFamily="34" charset="0"/>
              </a:rPr>
              <a:t>4.</a:t>
            </a:r>
            <a:r>
              <a:rPr lang="el-GR" b="1" dirty="0">
                <a:latin typeface="Calibri" pitchFamily="34" charset="0"/>
              </a:rPr>
              <a:t>Καθεστώς Δίκαιης Αναπτυξιακής Μετάβασης</a:t>
            </a:r>
          </a:p>
          <a:p>
            <a:pPr fontAlgn="base">
              <a:lnSpc>
                <a:spcPct val="150000"/>
              </a:lnSpc>
            </a:pPr>
            <a:r>
              <a:rPr lang="el-GR" dirty="0">
                <a:latin typeface="Calibri" pitchFamily="34" charset="0"/>
              </a:rPr>
              <a:t>5.Έρευνα και εφαρμοσμένη καινοτομία</a:t>
            </a:r>
          </a:p>
          <a:p>
            <a:pPr fontAlgn="base">
              <a:lnSpc>
                <a:spcPct val="150000"/>
              </a:lnSpc>
            </a:pPr>
            <a:r>
              <a:rPr lang="el-GR" dirty="0">
                <a:latin typeface="Calibri" pitchFamily="34" charset="0"/>
              </a:rPr>
              <a:t>6.Αγροδιατροφή πρωτογενής παραγωγή και μεταποίηση γεωργικών προϊόντων αλιεία και υδατοκαλλιέργεια</a:t>
            </a:r>
          </a:p>
          <a:p>
            <a:pPr fontAlgn="base">
              <a:lnSpc>
                <a:spcPct val="150000"/>
              </a:lnSpc>
            </a:pPr>
            <a:r>
              <a:rPr lang="el-GR" dirty="0">
                <a:latin typeface="Calibri" pitchFamily="34" charset="0"/>
              </a:rPr>
              <a:t>7.Μεταποίηση Εφοδιαστική αλυσίδα</a:t>
            </a:r>
          </a:p>
          <a:p>
            <a:pPr fontAlgn="base">
              <a:lnSpc>
                <a:spcPct val="150000"/>
              </a:lnSpc>
            </a:pPr>
            <a:r>
              <a:rPr lang="el-GR" dirty="0">
                <a:latin typeface="Calibri" pitchFamily="34" charset="0"/>
              </a:rPr>
              <a:t>8.Επιχειρηματική εξωστρέφεια</a:t>
            </a:r>
          </a:p>
          <a:p>
            <a:pPr fontAlgn="base">
              <a:lnSpc>
                <a:spcPct val="150000"/>
              </a:lnSpc>
            </a:pPr>
            <a:r>
              <a:rPr lang="el-GR" dirty="0">
                <a:latin typeface="Calibri" pitchFamily="34" charset="0"/>
              </a:rPr>
              <a:t>9.Ενίσχυση τουριστικών επενδύσεων</a:t>
            </a:r>
          </a:p>
          <a:p>
            <a:pPr fontAlgn="base">
              <a:lnSpc>
                <a:spcPct val="150000"/>
              </a:lnSpc>
            </a:pPr>
            <a:r>
              <a:rPr lang="el-GR" dirty="0">
                <a:latin typeface="Calibri" pitchFamily="34" charset="0"/>
              </a:rPr>
              <a:t>10.Εναλλακτικές μορφές τουρισμού</a:t>
            </a:r>
          </a:p>
          <a:p>
            <a:pPr fontAlgn="base">
              <a:lnSpc>
                <a:spcPct val="150000"/>
              </a:lnSpc>
            </a:pPr>
            <a:r>
              <a:rPr lang="el-GR" dirty="0">
                <a:latin typeface="Calibri" pitchFamily="34" charset="0"/>
              </a:rPr>
              <a:t>11.Μεγάλες επενδύσεις</a:t>
            </a:r>
          </a:p>
          <a:p>
            <a:pPr fontAlgn="base">
              <a:lnSpc>
                <a:spcPct val="150000"/>
              </a:lnSpc>
            </a:pPr>
            <a:r>
              <a:rPr lang="el-GR" dirty="0">
                <a:latin typeface="Calibri" pitchFamily="34" charset="0"/>
              </a:rPr>
              <a:t>12.Ευρωπαϊκές αλυσίδες αξίας</a:t>
            </a:r>
          </a:p>
          <a:p>
            <a:pPr fontAlgn="base">
              <a:lnSpc>
                <a:spcPct val="150000"/>
              </a:lnSpc>
            </a:pPr>
            <a:r>
              <a:rPr lang="el-GR" dirty="0">
                <a:latin typeface="Calibri" pitchFamily="34" charset="0"/>
              </a:rPr>
              <a:t>13.Επιχειρηματικότητα 360</a:t>
            </a:r>
            <a:r>
              <a:rPr lang="el-GR" baseline="30000" dirty="0">
                <a:latin typeface="Calibri" pitchFamily="34" charset="0"/>
              </a:rPr>
              <a:t>ο</a:t>
            </a:r>
            <a:endParaRPr lang="el-GR" dirty="0">
              <a:latin typeface="Calibri" pitchFamily="34" charset="0"/>
            </a:endParaRPr>
          </a:p>
          <a:p>
            <a:pPr fontAlgn="base"/>
            <a:endParaRPr lang="el-GR" dirty="0">
              <a:latin typeface="Calibri" pitchFamily="34" charset="0"/>
            </a:endParaRPr>
          </a:p>
          <a:p>
            <a:pPr fontAlgn="base"/>
            <a:endParaRPr lang="el-GR" dirty="0">
              <a:latin typeface="Calibri" pitchFamily="34" charset="0"/>
            </a:endParaRPr>
          </a:p>
          <a:p>
            <a:pPr fontAlgn="base"/>
            <a:endParaRPr lang="el-GR" dirty="0">
              <a:latin typeface="Calibri" pitchFamily="34" charset="0"/>
            </a:endParaRPr>
          </a:p>
        </p:txBody>
      </p:sp>
    </p:spTree>
    <p:extLst>
      <p:ext uri="{BB962C8B-B14F-4D97-AF65-F5344CB8AC3E}">
        <p14:creationId xmlns:p14="http://schemas.microsoft.com/office/powerpoint/2010/main" val="1655202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70338" y="105013"/>
            <a:ext cx="10280822" cy="830997"/>
          </a:xfrm>
          <a:prstGeom prst="rect">
            <a:avLst/>
          </a:prstGeom>
          <a:solidFill>
            <a:schemeClr val="bg1">
              <a:lumMod val="85000"/>
            </a:schemeClr>
          </a:solidFill>
        </p:spPr>
        <p:txBody>
          <a:bodyPr wrap="square" rtlCol="0">
            <a:spAutoFit/>
          </a:bodyPr>
          <a:lstStyle/>
          <a:p>
            <a:pPr algn="ctr"/>
            <a:r>
              <a:rPr lang="el-GR" sz="2400" b="1" dirty="0">
                <a:solidFill>
                  <a:schemeClr val="accent1">
                    <a:lumMod val="90000"/>
                    <a:lumOff val="10000"/>
                  </a:schemeClr>
                </a:solidFill>
                <a:latin typeface="Calibri" pitchFamily="34" charset="0"/>
              </a:rPr>
              <a:t>Γ. ΠΕΡΙΦΕΡΕΙΑΚΟ ΣΧΕΔΙΟ ΔΡΑΣΗΣ ΓΙΑ ΤΗΝ ΑΝΑΠΤΥΞΗ ΕΠΙΧΕΙΡΗΜΑΤΙΚΩΝ ΠΑΡΚΩΝ ΣΤΗΝ ΠΕΡΙΦΕΡΕΙΑ ΔΥΤΙΚΗΣ ΜΑΚΕΔΟΝΙΑΣ</a:t>
            </a:r>
          </a:p>
        </p:txBody>
      </p:sp>
      <p:sp>
        <p:nvSpPr>
          <p:cNvPr id="3" name="TextBox 2">
            <a:extLst>
              <a:ext uri="{FF2B5EF4-FFF2-40B4-BE49-F238E27FC236}">
                <a16:creationId xmlns:a16="http://schemas.microsoft.com/office/drawing/2014/main" id="{C3C2A5EE-6110-55A6-28F2-360F36A19E01}"/>
              </a:ext>
            </a:extLst>
          </p:cNvPr>
          <p:cNvSpPr txBox="1"/>
          <p:nvPr/>
        </p:nvSpPr>
        <p:spPr>
          <a:xfrm>
            <a:off x="461473" y="1120676"/>
            <a:ext cx="9698553" cy="4801314"/>
          </a:xfrm>
          <a:prstGeom prst="rect">
            <a:avLst/>
          </a:prstGeom>
          <a:noFill/>
        </p:spPr>
        <p:txBody>
          <a:bodyPr wrap="square" rtlCol="0">
            <a:spAutoFit/>
          </a:bodyPr>
          <a:lstStyle/>
          <a:p>
            <a:r>
              <a:rPr lang="el-GR" dirty="0">
                <a:latin typeface="Calibri" panose="020F0502020204030204" pitchFamily="34" charset="0"/>
                <a:cs typeface="Calibri" panose="020F0502020204030204" pitchFamily="34" charset="0"/>
              </a:rPr>
              <a:t>Σημαντική παράμετρος-κίνητρο που δημιουργεί ένα θετικό κέλυφος υποδοχής νέων επενδύσεων, ιδίως της βιομηχανίας αλλά και όλων των επαγγελματικών δραστηριοτήτων, συμπεριλαμβανομένου του τριτογενούς τομέα, είναι οι συνθήκες που εξασφαλίζουν:</a:t>
            </a:r>
          </a:p>
          <a:p>
            <a:pPr marL="285750" indent="-285750">
              <a:buFont typeface="Arial" panose="020B0604020202020204" pitchFamily="34" charset="0"/>
              <a:buChar char="•"/>
            </a:pPr>
            <a:r>
              <a:rPr lang="el-GR" dirty="0">
                <a:latin typeface="Calibri" panose="020F0502020204030204" pitchFamily="34" charset="0"/>
                <a:cs typeface="Calibri" panose="020F0502020204030204" pitchFamily="34" charset="0"/>
              </a:rPr>
              <a:t>άμεση και άνετη </a:t>
            </a:r>
            <a:r>
              <a:rPr lang="el-GR" dirty="0" err="1">
                <a:latin typeface="Calibri" panose="020F0502020204030204" pitchFamily="34" charset="0"/>
                <a:cs typeface="Calibri" panose="020F0502020204030204" pitchFamily="34" charset="0"/>
              </a:rPr>
              <a:t>χωροθέτηση</a:t>
            </a:r>
            <a:r>
              <a:rPr lang="el-GR" dirty="0">
                <a:latin typeface="Calibri" panose="020F0502020204030204" pitchFamily="34" charset="0"/>
                <a:cs typeface="Calibri" panose="020F0502020204030204" pitchFamily="34" charset="0"/>
              </a:rPr>
              <a:t> των επιχειρήσεων</a:t>
            </a:r>
          </a:p>
          <a:p>
            <a:pPr marL="285750" indent="-285750">
              <a:buFont typeface="Arial" panose="020B0604020202020204" pitchFamily="34" charset="0"/>
              <a:buChar char="•"/>
            </a:pPr>
            <a:r>
              <a:rPr lang="el-GR" dirty="0">
                <a:latin typeface="Calibri" panose="020F0502020204030204" pitchFamily="34" charset="0"/>
                <a:cs typeface="Calibri" panose="020F0502020204030204" pitchFamily="34" charset="0"/>
              </a:rPr>
              <a:t> προσέλκυση επενδύσεων</a:t>
            </a:r>
          </a:p>
          <a:p>
            <a:pPr marL="285750" indent="-285750">
              <a:buFont typeface="Arial" panose="020B0604020202020204" pitchFamily="34" charset="0"/>
              <a:buChar char="•"/>
            </a:pPr>
            <a:r>
              <a:rPr lang="el-GR" dirty="0">
                <a:latin typeface="Calibri" panose="020F0502020204030204" pitchFamily="34" charset="0"/>
                <a:cs typeface="Calibri" panose="020F0502020204030204" pitchFamily="34" charset="0"/>
              </a:rPr>
              <a:t> ευκολία στην λειτουργική και περιβαλλοντική τους </a:t>
            </a:r>
            <a:r>
              <a:rPr lang="el-GR" dirty="0" err="1">
                <a:latin typeface="Calibri" panose="020F0502020204030204" pitchFamily="34" charset="0"/>
                <a:cs typeface="Calibri" panose="020F0502020204030204" pitchFamily="34" charset="0"/>
              </a:rPr>
              <a:t>αδειοδότηση</a:t>
            </a:r>
            <a:endParaRPr lang="el-GR"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l-GR" dirty="0">
                <a:latin typeface="Calibri" panose="020F0502020204030204" pitchFamily="34" charset="0"/>
                <a:cs typeface="Calibri" panose="020F0502020204030204" pitchFamily="34" charset="0"/>
              </a:rPr>
              <a:t> ασφάλεια δικαίου και </a:t>
            </a:r>
          </a:p>
          <a:p>
            <a:pPr marL="285750" indent="-285750">
              <a:buFont typeface="Arial" panose="020B0604020202020204" pitchFamily="34" charset="0"/>
              <a:buChar char="•"/>
            </a:pPr>
            <a:r>
              <a:rPr lang="el-GR" dirty="0">
                <a:latin typeface="Calibri" panose="020F0502020204030204" pitchFamily="34" charset="0"/>
                <a:cs typeface="Calibri" panose="020F0502020204030204" pitchFamily="34" charset="0"/>
              </a:rPr>
              <a:t>χαμηλό εξωτερικό κόστος κατά την λειτουργία τους. </a:t>
            </a:r>
          </a:p>
          <a:p>
            <a:endParaRPr lang="el-GR" dirty="0">
              <a:latin typeface="Calibri" panose="020F0502020204030204" pitchFamily="34" charset="0"/>
              <a:cs typeface="Calibri" panose="020F0502020204030204" pitchFamily="34" charset="0"/>
            </a:endParaRPr>
          </a:p>
          <a:p>
            <a:r>
              <a:rPr lang="el-GR" dirty="0">
                <a:latin typeface="Calibri" panose="020F0502020204030204" pitchFamily="34" charset="0"/>
                <a:cs typeface="Calibri" panose="020F0502020204030204" pitchFamily="34" charset="0"/>
              </a:rPr>
              <a:t>Οι συνθήκες αυτές μπορούν να δημιουργηθούν, στο βέλτιστο δυνατό επίπεδο, εντός Οργανωμένων Υποδοχέων ή ακριβέστερα εντός Επιχειρηματικών Πάρκων του Ν. 3982/2011</a:t>
            </a:r>
          </a:p>
          <a:p>
            <a:endParaRPr lang="el-GR" dirty="0">
              <a:latin typeface="Calibri" panose="020F0502020204030204" pitchFamily="34" charset="0"/>
              <a:cs typeface="Calibri" panose="020F0502020204030204" pitchFamily="34" charset="0"/>
            </a:endParaRPr>
          </a:p>
          <a:p>
            <a:r>
              <a:rPr lang="el-GR" dirty="0">
                <a:latin typeface="Calibri" panose="020F0502020204030204" pitchFamily="34" charset="0"/>
                <a:cs typeface="Calibri" panose="020F0502020204030204" pitchFamily="34" charset="0"/>
              </a:rPr>
              <a:t>Η Περιφέρεια Δυτικής Μακεδονίας προκειμένου να αναπτύξει, με δική της πρωτοβουλία και σε συνεργασία με τους λοιπούς δημόσιους φορείς, νέα Επιχειρηματικά Πάρκα (ΕΠ) σε αδόμητες εκτάσεις ή Επιχειρηματικά Πάρκα Εξυγίανσης (ΕΠΕ) σε υφιστάμενες άτυπες συγκεντρώσεις ανέθεσε στην εταιρεία</a:t>
            </a:r>
            <a:r>
              <a:rPr lang="en-US" dirty="0">
                <a:latin typeface="Calibri" panose="020F0502020204030204" pitchFamily="34" charset="0"/>
                <a:cs typeface="Calibri" panose="020F0502020204030204" pitchFamily="34" charset="0"/>
              </a:rPr>
              <a:t> </a:t>
            </a:r>
            <a:r>
              <a:rPr lang="en-US" b="0" i="0" dirty="0" err="1">
                <a:effectLst/>
                <a:latin typeface="Calibri" panose="020F0502020204030204" pitchFamily="34" charset="0"/>
                <a:cs typeface="Calibri" panose="020F0502020204030204" pitchFamily="34" charset="0"/>
              </a:rPr>
              <a:t>Re.De</a:t>
            </a:r>
            <a:r>
              <a:rPr lang="en-US" b="0" i="0" dirty="0">
                <a:effectLst/>
                <a:latin typeface="Calibri" panose="020F0502020204030204" pitchFamily="34" charset="0"/>
                <a:cs typeface="Calibri" panose="020F0502020204030204" pitchFamily="34" charset="0"/>
              </a:rPr>
              <a:t>-Plan AE Consultants </a:t>
            </a:r>
            <a:r>
              <a:rPr lang="el-GR" b="0" i="0" dirty="0">
                <a:effectLst/>
                <a:latin typeface="Calibri" panose="020F0502020204030204" pitchFamily="34" charset="0"/>
                <a:cs typeface="Calibri" panose="020F0502020204030204" pitchFamily="34" charset="0"/>
              </a:rPr>
              <a:t>την εκπόνηση ενός ολοκληρωμένου </a:t>
            </a:r>
            <a:r>
              <a:rPr lang="el-GR" dirty="0">
                <a:latin typeface="Calibri" panose="020F0502020204030204" pitchFamily="34" charset="0"/>
                <a:cs typeface="Calibri" panose="020F0502020204030204" pitchFamily="34" charset="0"/>
              </a:rPr>
              <a:t>Σχεδίου Δράσης για την ανάπτυξη Επιχειρηματικών Πάρκων στη Δυτική Μακεδονία.</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AEFD582-2A2B-C147-F0CE-4FB28B2124A7}"/>
              </a:ext>
            </a:extLst>
          </p:cNvPr>
          <p:cNvSpPr>
            <a:spLocks noGrp="1"/>
          </p:cNvSpPr>
          <p:nvPr>
            <p:ph idx="1"/>
          </p:nvPr>
        </p:nvSpPr>
        <p:spPr>
          <a:xfrm>
            <a:off x="685878" y="999858"/>
            <a:ext cx="8808499" cy="4665489"/>
          </a:xfrm>
        </p:spPr>
        <p:txBody>
          <a:bodyPr>
            <a:normAutofit fontScale="92500" lnSpcReduction="20000"/>
          </a:bodyPr>
          <a:lstStyle/>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l-GR" sz="19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Α. ΣΧΕΔΙΟ ΔΙΚΑΙΗΣ ΑΝΑΠΤΥΞΙΑΚΗΣ ΜΕΤΑΒΑΣΗΣ (Σ.Δ.Α.Μ.)</a:t>
            </a:r>
            <a:endParaRPr kumimoji="0" lang="en-US" sz="19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endParaRPr>
          </a:p>
          <a:p>
            <a:pPr>
              <a:buClr>
                <a:srgbClr val="5FCBEF"/>
              </a:buClr>
              <a:buFont typeface="Wingdings" panose="05000000000000000000" pitchFamily="2" charset="2"/>
              <a:buChar char="§"/>
              <a:defRPr/>
            </a:pPr>
            <a:r>
              <a:rPr kumimoji="0" lang="el-GR" sz="19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Ειδικό Μεταβατικό Πρόγραμμα 2020-2023 Δ.Α.Μ.</a:t>
            </a:r>
          </a:p>
          <a:p>
            <a:pPr marR="0" lvl="0" algn="l" defTabSz="457200" rtl="0" eaLnBrk="1" fontAlgn="auto" latinLnBrk="0" hangingPunct="1">
              <a:lnSpc>
                <a:spcPct val="100000"/>
              </a:lnSpc>
              <a:spcBef>
                <a:spcPts val="1000"/>
              </a:spcBef>
              <a:spcAft>
                <a:spcPts val="0"/>
              </a:spcAft>
              <a:buClr>
                <a:srgbClr val="5FCBEF"/>
              </a:buClr>
              <a:buSzPct val="80000"/>
              <a:buFont typeface="Wingdings" panose="05000000000000000000" pitchFamily="2" charset="2"/>
              <a:buChar char="§"/>
              <a:tabLst/>
              <a:defRPr/>
            </a:pPr>
            <a:r>
              <a:rPr lang="el-GR" sz="1900" dirty="0">
                <a:solidFill>
                  <a:prstClr val="black">
                    <a:lumMod val="75000"/>
                    <a:lumOff val="25000"/>
                  </a:prstClr>
                </a:solidFill>
                <a:latin typeface="Calibri" panose="020F0502020204030204" pitchFamily="34" charset="0"/>
                <a:cs typeface="Calibri" panose="020F0502020204030204" pitchFamily="34" charset="0"/>
              </a:rPr>
              <a:t>Πρόγραμμα Δίκαιης Αναπτυξιακής Μετάβασης 2021-2027(Π.Δ.Α.Μ.)</a:t>
            </a:r>
          </a:p>
          <a:p>
            <a:pPr marL="0" marR="0" lvl="0" indent="0" algn="l" defTabSz="457200" rtl="0" eaLnBrk="1" fontAlgn="auto" latinLnBrk="0" hangingPunct="1">
              <a:lnSpc>
                <a:spcPct val="100000"/>
              </a:lnSpc>
              <a:spcBef>
                <a:spcPts val="1000"/>
              </a:spcBef>
              <a:spcAft>
                <a:spcPts val="0"/>
              </a:spcAft>
              <a:buClr>
                <a:srgbClr val="5FCBEF"/>
              </a:buClr>
              <a:buSzPct val="80000"/>
              <a:buNone/>
              <a:tabLst/>
              <a:defRPr/>
            </a:pPr>
            <a:endParaRPr kumimoji="0" lang="el-GR" sz="19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l-GR" sz="19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Β. ΝΟΜΟΘΕΣΙΑ:</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panose="05000000000000000000" pitchFamily="2" charset="2"/>
              <a:buChar char="§"/>
              <a:tabLst/>
              <a:defRPr/>
            </a:pPr>
            <a:r>
              <a:rPr kumimoji="0" lang="el-GR" sz="19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«Στρατηγικές επενδύσεις και βελτίωση του επενδυτικού περιβάλλοντος μέσω της επιτάχυνσης διαδικασιών στις ιδιωτικές και στρατηγικές επενδύσεις» Ν. 4864/2021</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panose="05000000000000000000" pitchFamily="2" charset="2"/>
              <a:buChar char="§"/>
              <a:tabLst/>
              <a:defRPr/>
            </a:pPr>
            <a:r>
              <a:rPr kumimoji="0" lang="el-GR" sz="19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«Δίκαιη Αναπτυξιακή Μετάβαση και ρύθμιση ειδικότερων ζητημάτων </a:t>
            </a:r>
            <a:r>
              <a:rPr kumimoji="0" lang="el-GR" sz="1900" b="0"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cs typeface="Calibri" panose="020F0502020204030204" pitchFamily="34" charset="0"/>
              </a:rPr>
              <a:t>απολιγνιτοποίησης</a:t>
            </a:r>
            <a:r>
              <a:rPr kumimoji="0" lang="el-GR" sz="19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 Ν. 4872/2021 ( Ε.Υ.Δ.Α.Μ. &amp; ΜΕΤΑΒΑΣΗ Α.Ε.)</a:t>
            </a:r>
          </a:p>
          <a:p>
            <a:pPr>
              <a:buClr>
                <a:srgbClr val="5FCBEF"/>
              </a:buClr>
              <a:buFont typeface="Wingdings" panose="05000000000000000000" pitchFamily="2" charset="2"/>
              <a:buChar char="§"/>
              <a:defRPr/>
            </a:pPr>
            <a:r>
              <a:rPr kumimoji="0" lang="el-GR" sz="19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«Αναπτυξιακός Νόμος - Ελλάδα Ισχυρή Ανάπτυξη» Ν.4887/2022</a:t>
            </a:r>
          </a:p>
          <a:p>
            <a:pPr marL="0" marR="0" lvl="0" indent="0" algn="l" defTabSz="457200" rtl="0" eaLnBrk="1" fontAlgn="auto" latinLnBrk="0" hangingPunct="1">
              <a:lnSpc>
                <a:spcPct val="100000"/>
              </a:lnSpc>
              <a:spcBef>
                <a:spcPts val="1000"/>
              </a:spcBef>
              <a:spcAft>
                <a:spcPts val="0"/>
              </a:spcAft>
              <a:buClr>
                <a:srgbClr val="5FCBEF"/>
              </a:buClr>
              <a:buSzPct val="80000"/>
              <a:buNone/>
              <a:tabLst/>
              <a:defRPr/>
            </a:pPr>
            <a:endParaRPr kumimoji="0" lang="el-GR" sz="19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l-GR" sz="19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Γ. ΕΠΙΧΕΙΡΗΜΑΤΙΚΑ ΠΑΡΚΑ</a:t>
            </a:r>
          </a:p>
          <a:p>
            <a:pPr marL="0" marR="0" lvl="0" indent="0" algn="l" defTabSz="457200" rtl="0" eaLnBrk="1" fontAlgn="auto" latinLnBrk="0" hangingPunct="1">
              <a:lnSpc>
                <a:spcPct val="100000"/>
              </a:lnSpc>
              <a:spcBef>
                <a:spcPts val="1000"/>
              </a:spcBef>
              <a:spcAft>
                <a:spcPts val="0"/>
              </a:spcAft>
              <a:buClr>
                <a:srgbClr val="5FCBEF"/>
              </a:buClr>
              <a:buSzPct val="80000"/>
              <a:buNone/>
              <a:tabLst/>
              <a:defRPr/>
            </a:pPr>
            <a:endParaRPr kumimoji="0" lang="en-US" sz="19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l-GR" sz="19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Δ. ΕΥΡΩΠΑΪΚΑ ΔΙΚΤΥΑ ΚΑΙ ΠΡΟΓΡΑΜΜΑΤΑ</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endParaRPr kumimoji="0" lang="el-GR"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endParaRPr lang="el-GR" dirty="0"/>
          </a:p>
        </p:txBody>
      </p:sp>
    </p:spTree>
    <p:extLst>
      <p:ext uri="{BB962C8B-B14F-4D97-AF65-F5344CB8AC3E}">
        <p14:creationId xmlns:p14="http://schemas.microsoft.com/office/powerpoint/2010/main" val="11997353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D019DF-770C-0954-984B-1B766060E7F1}"/>
              </a:ext>
            </a:extLst>
          </p:cNvPr>
          <p:cNvSpPr txBox="1"/>
          <p:nvPr/>
        </p:nvSpPr>
        <p:spPr>
          <a:xfrm>
            <a:off x="999858" y="27500"/>
            <a:ext cx="8212509" cy="461665"/>
          </a:xfrm>
          <a:prstGeom prst="rect">
            <a:avLst/>
          </a:prstGeom>
          <a:noFill/>
        </p:spPr>
        <p:txBody>
          <a:bodyPr wrap="square">
            <a:spAutoFit/>
          </a:bodyPr>
          <a:lstStyle/>
          <a:p>
            <a:r>
              <a:rPr lang="el-GR" sz="2400" dirty="0">
                <a:solidFill>
                  <a:schemeClr val="accent2">
                    <a:lumMod val="50000"/>
                  </a:schemeClr>
                </a:solidFill>
                <a:latin typeface="Calibri" panose="020F0502020204030204" pitchFamily="34" charset="0"/>
                <a:cs typeface="Calibri" panose="020F0502020204030204" pitchFamily="34" charset="0"/>
              </a:rPr>
              <a:t>ΠΕΡΙΟΧΕΣ ΑΝΑΠΤΥΞΗΣ ΕΠΙΧΕΙΡΗΜΑΤΙΚΩΝ ΠΑΡΚΩΝ ΣΤΗΝ ΠΔΜ</a:t>
            </a:r>
          </a:p>
        </p:txBody>
      </p:sp>
      <p:sp>
        <p:nvSpPr>
          <p:cNvPr id="7" name="TextBox 6">
            <a:extLst>
              <a:ext uri="{FF2B5EF4-FFF2-40B4-BE49-F238E27FC236}">
                <a16:creationId xmlns:a16="http://schemas.microsoft.com/office/drawing/2014/main" id="{06AB577F-A2BB-A2A3-526B-3894D394CC88}"/>
              </a:ext>
            </a:extLst>
          </p:cNvPr>
          <p:cNvSpPr txBox="1"/>
          <p:nvPr/>
        </p:nvSpPr>
        <p:spPr>
          <a:xfrm>
            <a:off x="952856" y="463904"/>
            <a:ext cx="8353514" cy="523220"/>
          </a:xfrm>
          <a:prstGeom prst="rect">
            <a:avLst/>
          </a:prstGeom>
          <a:noFill/>
        </p:spPr>
        <p:txBody>
          <a:bodyPr wrap="square" rtlCol="0">
            <a:spAutoFit/>
          </a:bodyPr>
          <a:lstStyle/>
          <a:p>
            <a:r>
              <a:rPr lang="el-GR" sz="1400" dirty="0">
                <a:latin typeface="Calibri" panose="020F0502020204030204" pitchFamily="34" charset="0"/>
                <a:cs typeface="Calibri" panose="020F0502020204030204" pitchFamily="34" charset="0"/>
              </a:rPr>
              <a:t>Μελετήθηκαν και αξιολογήθηκαν 14 περιοχές, εκ των οποίων προκρίθηκαν 7 περιοχές ακολουθώντας ένα </a:t>
            </a:r>
            <a:r>
              <a:rPr lang="el-GR" sz="1400" dirty="0" err="1">
                <a:latin typeface="Calibri" panose="020F0502020204030204" pitchFamily="34" charset="0"/>
                <a:cs typeface="Calibri" panose="020F0502020204030204" pitchFamily="34" charset="0"/>
              </a:rPr>
              <a:t>πολυκριτηριακό</a:t>
            </a:r>
            <a:r>
              <a:rPr lang="el-GR" sz="1400" dirty="0">
                <a:latin typeface="Calibri" panose="020F0502020204030204" pitchFamily="34" charset="0"/>
                <a:cs typeface="Calibri" panose="020F0502020204030204" pitchFamily="34" charset="0"/>
              </a:rPr>
              <a:t> σύστημα αξιολόγησης σύμφωνα με τους Ν.3982/2011 και Ν.4302/2014.</a:t>
            </a:r>
          </a:p>
        </p:txBody>
      </p:sp>
      <p:graphicFrame>
        <p:nvGraphicFramePr>
          <p:cNvPr id="8" name="Πίνακας 8">
            <a:extLst>
              <a:ext uri="{FF2B5EF4-FFF2-40B4-BE49-F238E27FC236}">
                <a16:creationId xmlns:a16="http://schemas.microsoft.com/office/drawing/2014/main" id="{2D4F988C-7858-AE2F-3BC7-27C844F315CE}"/>
              </a:ext>
            </a:extLst>
          </p:cNvPr>
          <p:cNvGraphicFramePr>
            <a:graphicFrameLocks noGrp="1"/>
          </p:cNvGraphicFramePr>
          <p:nvPr>
            <p:extLst>
              <p:ext uri="{D42A27DB-BD31-4B8C-83A1-F6EECF244321}">
                <p14:modId xmlns:p14="http://schemas.microsoft.com/office/powerpoint/2010/main" val="3445044099"/>
              </p:ext>
            </p:extLst>
          </p:nvPr>
        </p:nvGraphicFramePr>
        <p:xfrm>
          <a:off x="999858" y="1177307"/>
          <a:ext cx="7802310" cy="5697009"/>
        </p:xfrm>
        <a:graphic>
          <a:graphicData uri="http://schemas.openxmlformats.org/drawingml/2006/table">
            <a:tbl>
              <a:tblPr firstRow="1" bandRow="1">
                <a:tableStyleId>{5C22544A-7EE6-4342-B048-85BDC9FD1C3A}</a:tableStyleId>
              </a:tblPr>
              <a:tblGrid>
                <a:gridCol w="504517">
                  <a:extLst>
                    <a:ext uri="{9D8B030D-6E8A-4147-A177-3AD203B41FA5}">
                      <a16:colId xmlns:a16="http://schemas.microsoft.com/office/drawing/2014/main" val="3764205443"/>
                    </a:ext>
                  </a:extLst>
                </a:gridCol>
                <a:gridCol w="1115249">
                  <a:extLst>
                    <a:ext uri="{9D8B030D-6E8A-4147-A177-3AD203B41FA5}">
                      <a16:colId xmlns:a16="http://schemas.microsoft.com/office/drawing/2014/main" val="241457723"/>
                    </a:ext>
                  </a:extLst>
                </a:gridCol>
                <a:gridCol w="2261381">
                  <a:extLst>
                    <a:ext uri="{9D8B030D-6E8A-4147-A177-3AD203B41FA5}">
                      <a16:colId xmlns:a16="http://schemas.microsoft.com/office/drawing/2014/main" val="1309496905"/>
                    </a:ext>
                  </a:extLst>
                </a:gridCol>
                <a:gridCol w="940279">
                  <a:extLst>
                    <a:ext uri="{9D8B030D-6E8A-4147-A177-3AD203B41FA5}">
                      <a16:colId xmlns:a16="http://schemas.microsoft.com/office/drawing/2014/main" val="1810868533"/>
                    </a:ext>
                  </a:extLst>
                </a:gridCol>
                <a:gridCol w="1790530">
                  <a:extLst>
                    <a:ext uri="{9D8B030D-6E8A-4147-A177-3AD203B41FA5}">
                      <a16:colId xmlns:a16="http://schemas.microsoft.com/office/drawing/2014/main" val="3506941340"/>
                    </a:ext>
                  </a:extLst>
                </a:gridCol>
                <a:gridCol w="1190354">
                  <a:extLst>
                    <a:ext uri="{9D8B030D-6E8A-4147-A177-3AD203B41FA5}">
                      <a16:colId xmlns:a16="http://schemas.microsoft.com/office/drawing/2014/main" val="730293991"/>
                    </a:ext>
                  </a:extLst>
                </a:gridCol>
              </a:tblGrid>
              <a:tr h="346305">
                <a:tc>
                  <a:txBody>
                    <a:bodyPr/>
                    <a:lstStyle/>
                    <a:p>
                      <a:pPr algn="ctr"/>
                      <a:r>
                        <a:rPr lang="el-GR" sz="1000" dirty="0">
                          <a:latin typeface="Calibri" panose="020F0502020204030204" pitchFamily="34" charset="0"/>
                          <a:cs typeface="Calibri" panose="020F0502020204030204" pitchFamily="34" charset="0"/>
                        </a:rPr>
                        <a:t>α/α</a:t>
                      </a:r>
                    </a:p>
                  </a:txBody>
                  <a:tcPr/>
                </a:tc>
                <a:tc>
                  <a:txBody>
                    <a:bodyPr/>
                    <a:lstStyle/>
                    <a:p>
                      <a:pPr algn="ctr"/>
                      <a:r>
                        <a:rPr lang="el-GR" sz="1000" dirty="0">
                          <a:latin typeface="Calibri" panose="020F0502020204030204" pitchFamily="34" charset="0"/>
                          <a:cs typeface="Calibri" panose="020F0502020204030204" pitchFamily="34" charset="0"/>
                        </a:rPr>
                        <a:t>Π.Ε.</a:t>
                      </a:r>
                    </a:p>
                  </a:txBody>
                  <a:tcPr/>
                </a:tc>
                <a:tc>
                  <a:txBody>
                    <a:bodyPr/>
                    <a:lstStyle/>
                    <a:p>
                      <a:pPr algn="ctr"/>
                      <a:r>
                        <a:rPr lang="el-GR" sz="1000" dirty="0">
                          <a:latin typeface="Calibri" panose="020F0502020204030204" pitchFamily="34" charset="0"/>
                          <a:cs typeface="Calibri" panose="020F0502020204030204" pitchFamily="34" charset="0"/>
                        </a:rPr>
                        <a:t>Θέση/Τοπωνύμιο</a:t>
                      </a:r>
                    </a:p>
                  </a:txBody>
                  <a:tcPr/>
                </a:tc>
                <a:tc>
                  <a:txBody>
                    <a:bodyPr/>
                    <a:lstStyle/>
                    <a:p>
                      <a:pPr algn="ctr"/>
                      <a:r>
                        <a:rPr lang="el-GR" sz="1000" dirty="0">
                          <a:latin typeface="Calibri" panose="020F0502020204030204" pitchFamily="34" charset="0"/>
                          <a:cs typeface="Calibri" panose="020F0502020204030204" pitchFamily="34" charset="0"/>
                        </a:rPr>
                        <a:t>Εμβαδόν</a:t>
                      </a:r>
                    </a:p>
                    <a:p>
                      <a:pPr algn="ctr"/>
                      <a:r>
                        <a:rPr lang="el-GR" sz="1000" dirty="0">
                          <a:latin typeface="Calibri" panose="020F0502020204030204" pitchFamily="34" charset="0"/>
                          <a:cs typeface="Calibri" panose="020F0502020204030204" pitchFamily="34" charset="0"/>
                        </a:rPr>
                        <a:t>(</a:t>
                      </a:r>
                      <a:r>
                        <a:rPr lang="el-GR" sz="1000" dirty="0" err="1">
                          <a:latin typeface="Calibri" panose="020F0502020204030204" pitchFamily="34" charset="0"/>
                          <a:cs typeface="Calibri" panose="020F0502020204030204" pitchFamily="34" charset="0"/>
                        </a:rPr>
                        <a:t>στρ</a:t>
                      </a:r>
                      <a:r>
                        <a:rPr lang="el-GR" sz="1000" dirty="0">
                          <a:latin typeface="Calibri" panose="020F0502020204030204" pitchFamily="34" charset="0"/>
                          <a:cs typeface="Calibri" panose="020F0502020204030204" pitchFamily="34" charset="0"/>
                        </a:rPr>
                        <a:t>.)</a:t>
                      </a:r>
                    </a:p>
                  </a:txBody>
                  <a:tcPr/>
                </a:tc>
                <a:tc>
                  <a:txBody>
                    <a:bodyPr/>
                    <a:lstStyle/>
                    <a:p>
                      <a:pPr algn="ctr"/>
                      <a:r>
                        <a:rPr lang="el-GR" sz="1000" dirty="0">
                          <a:latin typeface="Calibri" panose="020F0502020204030204" pitchFamily="34" charset="0"/>
                          <a:cs typeface="Calibri" panose="020F0502020204030204" pitchFamily="34" charset="0"/>
                        </a:rPr>
                        <a:t>Σειρά κατάταξης</a:t>
                      </a:r>
                    </a:p>
                  </a:txBody>
                  <a:tcPr/>
                </a:tc>
                <a:tc>
                  <a:txBody>
                    <a:bodyPr/>
                    <a:lstStyle/>
                    <a:p>
                      <a:pPr algn="ctr"/>
                      <a:r>
                        <a:rPr lang="el-GR" sz="1000" dirty="0"/>
                        <a:t>Πρόκριση ως περιοχή 1</a:t>
                      </a:r>
                      <a:r>
                        <a:rPr lang="el-GR" sz="1000" baseline="30000" dirty="0"/>
                        <a:t>ης</a:t>
                      </a:r>
                      <a:r>
                        <a:rPr lang="el-GR" sz="1000" dirty="0"/>
                        <a:t> προτεραιότητας</a:t>
                      </a:r>
                      <a:endParaRPr lang="el-GR" sz="1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66379188"/>
                  </a:ext>
                </a:extLst>
              </a:tr>
              <a:tr h="236823">
                <a:tc>
                  <a:txBody>
                    <a:bodyPr/>
                    <a:lstStyle/>
                    <a:p>
                      <a:r>
                        <a:rPr lang="el-GR" sz="1000" dirty="0">
                          <a:latin typeface="Calibri" panose="020F0502020204030204" pitchFamily="34" charset="0"/>
                          <a:cs typeface="Calibri" panose="020F0502020204030204" pitchFamily="34" charset="0"/>
                        </a:rPr>
                        <a:t>1</a:t>
                      </a:r>
                    </a:p>
                  </a:txBody>
                  <a:tcPr/>
                </a:tc>
                <a:tc rowSpan="9">
                  <a:txBody>
                    <a:bodyPr/>
                    <a:lstStyle/>
                    <a:p>
                      <a:pPr algn="ctr"/>
                      <a:endParaRPr lang="el-GR" sz="1000" dirty="0">
                        <a:latin typeface="Calibri" panose="020F0502020204030204" pitchFamily="34" charset="0"/>
                        <a:cs typeface="Calibri" panose="020F0502020204030204" pitchFamily="34" charset="0"/>
                      </a:endParaRPr>
                    </a:p>
                    <a:p>
                      <a:pPr algn="ctr"/>
                      <a:endParaRPr lang="el-GR" sz="1000" dirty="0">
                        <a:latin typeface="Calibri" panose="020F0502020204030204" pitchFamily="34" charset="0"/>
                        <a:cs typeface="Calibri" panose="020F0502020204030204" pitchFamily="34" charset="0"/>
                      </a:endParaRPr>
                    </a:p>
                    <a:p>
                      <a:pPr algn="ctr"/>
                      <a:endParaRPr lang="el-GR" sz="1000" dirty="0">
                        <a:latin typeface="Calibri" panose="020F0502020204030204" pitchFamily="34" charset="0"/>
                        <a:cs typeface="Calibri" panose="020F0502020204030204" pitchFamily="34" charset="0"/>
                      </a:endParaRPr>
                    </a:p>
                    <a:p>
                      <a:pPr algn="ctr"/>
                      <a:endParaRPr lang="el-GR" sz="1000" dirty="0">
                        <a:latin typeface="Calibri" panose="020F0502020204030204" pitchFamily="34" charset="0"/>
                        <a:cs typeface="Calibri" panose="020F0502020204030204" pitchFamily="34" charset="0"/>
                      </a:endParaRPr>
                    </a:p>
                    <a:p>
                      <a:pPr algn="ctr"/>
                      <a:r>
                        <a:rPr lang="el-GR" sz="1000" dirty="0">
                          <a:latin typeface="Calibri" panose="020F0502020204030204" pitchFamily="34" charset="0"/>
                          <a:cs typeface="Calibri" panose="020F0502020204030204" pitchFamily="34" charset="0"/>
                        </a:rPr>
                        <a:t>Κοζάνης</a:t>
                      </a:r>
                    </a:p>
                  </a:txBody>
                  <a:tcPr/>
                </a:tc>
                <a:tc>
                  <a:txBody>
                    <a:bodyPr/>
                    <a:lstStyle/>
                    <a:p>
                      <a:pPr algn="ctr"/>
                      <a:r>
                        <a:rPr lang="el-GR" sz="1000" dirty="0" err="1">
                          <a:latin typeface="Calibri" panose="020F0502020204030204" pitchFamily="34" charset="0"/>
                          <a:cs typeface="Calibri" panose="020F0502020204030204" pitchFamily="34" charset="0"/>
                        </a:rPr>
                        <a:t>Βατερό</a:t>
                      </a:r>
                      <a:endParaRPr lang="el-GR" sz="1000" dirty="0">
                        <a:latin typeface="Calibri" panose="020F0502020204030204" pitchFamily="34" charset="0"/>
                        <a:cs typeface="Calibri" panose="020F0502020204030204" pitchFamily="34" charset="0"/>
                      </a:endParaRPr>
                    </a:p>
                  </a:txBody>
                  <a:tcPr/>
                </a:tc>
                <a:tc>
                  <a:txBody>
                    <a:bodyPr/>
                    <a:lstStyle/>
                    <a:p>
                      <a:pPr algn="ctr"/>
                      <a:r>
                        <a:rPr lang="el-GR" sz="1000" dirty="0">
                          <a:latin typeface="Calibri" panose="020F0502020204030204" pitchFamily="34" charset="0"/>
                          <a:cs typeface="Calibri" panose="020F0502020204030204" pitchFamily="34" charset="0"/>
                        </a:rPr>
                        <a:t>525</a:t>
                      </a:r>
                    </a:p>
                  </a:txBody>
                  <a:tcPr/>
                </a:tc>
                <a:tc>
                  <a:txBody>
                    <a:bodyPr/>
                    <a:lstStyle/>
                    <a:p>
                      <a:pPr algn="ctr"/>
                      <a:r>
                        <a:rPr lang="el-GR" sz="1000" dirty="0">
                          <a:latin typeface="Calibri" panose="020F0502020204030204" pitchFamily="34" charset="0"/>
                          <a:cs typeface="Calibri" panose="020F0502020204030204" pitchFamily="34" charset="0"/>
                        </a:rPr>
                        <a:t>2</a:t>
                      </a:r>
                    </a:p>
                  </a:txBody>
                  <a:tcPr/>
                </a:tc>
                <a:tc>
                  <a:txBody>
                    <a:bodyPr/>
                    <a:lstStyle/>
                    <a:p>
                      <a:pPr algn="ctr"/>
                      <a:r>
                        <a:rPr lang="az-Cyrl-AZ" sz="1000" dirty="0">
                          <a:latin typeface="Calibri" panose="020F0502020204030204" pitchFamily="34" charset="0"/>
                          <a:cs typeface="Calibri" panose="020F0502020204030204" pitchFamily="34" charset="0"/>
                        </a:rPr>
                        <a:t>√</a:t>
                      </a:r>
                      <a:endParaRPr lang="el-GR" sz="1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155776337"/>
                  </a:ext>
                </a:extLst>
              </a:tr>
              <a:tr h="236823">
                <a:tc>
                  <a:txBody>
                    <a:bodyPr/>
                    <a:lstStyle/>
                    <a:p>
                      <a:r>
                        <a:rPr lang="el-GR" sz="1000" dirty="0">
                          <a:latin typeface="Calibri" panose="020F0502020204030204" pitchFamily="34" charset="0"/>
                          <a:cs typeface="Calibri" panose="020F0502020204030204" pitchFamily="34" charset="0"/>
                        </a:rPr>
                        <a:t>2</a:t>
                      </a:r>
                    </a:p>
                  </a:txBody>
                  <a:tcPr/>
                </a:tc>
                <a:tc vMerge="1">
                  <a:txBody>
                    <a:bodyPr/>
                    <a:lstStyle/>
                    <a:p>
                      <a:endParaRPr lang="el-GR" dirty="0"/>
                    </a:p>
                  </a:txBody>
                  <a:tcPr/>
                </a:tc>
                <a:tc>
                  <a:txBody>
                    <a:bodyPr/>
                    <a:lstStyle/>
                    <a:p>
                      <a:pPr algn="ctr"/>
                      <a:r>
                        <a:rPr lang="el-GR" sz="1000" dirty="0">
                          <a:latin typeface="Calibri" panose="020F0502020204030204" pitchFamily="34" charset="0"/>
                          <a:cs typeface="Calibri" panose="020F0502020204030204" pitchFamily="34" charset="0"/>
                        </a:rPr>
                        <a:t>Μελίσσια</a:t>
                      </a:r>
                    </a:p>
                  </a:txBody>
                  <a:tcPr/>
                </a:tc>
                <a:tc>
                  <a:txBody>
                    <a:bodyPr/>
                    <a:lstStyle/>
                    <a:p>
                      <a:pPr algn="ctr"/>
                      <a:r>
                        <a:rPr lang="el-GR" sz="1000" dirty="0">
                          <a:latin typeface="Calibri" panose="020F0502020204030204" pitchFamily="34" charset="0"/>
                          <a:cs typeface="Calibri" panose="020F0502020204030204" pitchFamily="34" charset="0"/>
                        </a:rPr>
                        <a:t>2.260</a:t>
                      </a:r>
                    </a:p>
                  </a:txBody>
                  <a:tcPr/>
                </a:tc>
                <a:tc>
                  <a:txBody>
                    <a:bodyPr/>
                    <a:lstStyle/>
                    <a:p>
                      <a:pPr algn="ctr"/>
                      <a:r>
                        <a:rPr lang="el-GR" sz="1000" dirty="0">
                          <a:latin typeface="Calibri" panose="020F0502020204030204" pitchFamily="34" charset="0"/>
                          <a:cs typeface="Calibri" panose="020F0502020204030204" pitchFamily="34" charset="0"/>
                        </a:rPr>
                        <a:t>8</a:t>
                      </a:r>
                    </a:p>
                  </a:txBody>
                  <a:tcPr/>
                </a:tc>
                <a:tc>
                  <a:txBody>
                    <a:bodyPr/>
                    <a:lstStyle/>
                    <a:p>
                      <a:pPr algn="ctr"/>
                      <a:endParaRPr lang="el-GR" sz="1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613522765"/>
                  </a:ext>
                </a:extLst>
              </a:tr>
              <a:tr h="387865">
                <a:tc rowSpan="2">
                  <a:txBody>
                    <a:bodyPr/>
                    <a:lstStyle/>
                    <a:p>
                      <a:r>
                        <a:rPr lang="el-GR" sz="1000" dirty="0">
                          <a:latin typeface="Calibri" panose="020F0502020204030204" pitchFamily="34" charset="0"/>
                          <a:cs typeface="Calibri" panose="020F0502020204030204" pitchFamily="34" charset="0"/>
                        </a:rPr>
                        <a:t>3</a:t>
                      </a:r>
                    </a:p>
                  </a:txBody>
                  <a:tcPr/>
                </a:tc>
                <a:tc vMerge="1">
                  <a:txBody>
                    <a:bodyPr/>
                    <a:lstStyle/>
                    <a:p>
                      <a:endParaRPr lang="el-GR" dirty="0"/>
                    </a:p>
                  </a:txBody>
                  <a:tcPr/>
                </a:tc>
                <a:tc>
                  <a:txBody>
                    <a:bodyPr/>
                    <a:lstStyle/>
                    <a:p>
                      <a:pPr algn="ctr"/>
                      <a:r>
                        <a:rPr lang="el-GR" sz="1000" dirty="0">
                          <a:latin typeface="Calibri" panose="020F0502020204030204" pitchFamily="34" charset="0"/>
                          <a:cs typeface="Calibri" panose="020F0502020204030204" pitchFamily="34" charset="0"/>
                        </a:rPr>
                        <a:t>Στρατόπεδο Λασσάνης</a:t>
                      </a:r>
                    </a:p>
                  </a:txBody>
                  <a:tcPr/>
                </a:tc>
                <a:tc>
                  <a:txBody>
                    <a:bodyPr/>
                    <a:lstStyle/>
                    <a:p>
                      <a:pPr algn="ctr"/>
                      <a:r>
                        <a:rPr lang="el-GR" sz="1000" dirty="0">
                          <a:latin typeface="Calibri" panose="020F0502020204030204" pitchFamily="34" charset="0"/>
                          <a:cs typeface="Calibri" panose="020F0502020204030204" pitchFamily="34" charset="0"/>
                        </a:rPr>
                        <a:t>4.273</a:t>
                      </a:r>
                    </a:p>
                  </a:txBody>
                  <a:tcPr/>
                </a:tc>
                <a:tc>
                  <a:txBody>
                    <a:bodyPr/>
                    <a:lstStyle/>
                    <a:p>
                      <a:pPr algn="ctr"/>
                      <a:r>
                        <a:rPr lang="el-GR" sz="1000" dirty="0">
                          <a:latin typeface="Calibri" panose="020F0502020204030204" pitchFamily="34" charset="0"/>
                          <a:cs typeface="Calibri" panose="020F0502020204030204" pitchFamily="34" charset="0"/>
                        </a:rPr>
                        <a:t>ΔΕΝ ΑΞΙΟΛΟΓΗΘΗΚΕ ΛΟΓΩ ΚΑΤΑΦΥΓΙΟΥ ΑΓΡΙΑΣ ΖΩΗΣ</a:t>
                      </a:r>
                    </a:p>
                  </a:txBody>
                  <a:tcPr/>
                </a:tc>
                <a:tc>
                  <a:txBody>
                    <a:bodyPr/>
                    <a:lstStyle/>
                    <a:p>
                      <a:pPr algn="ctr"/>
                      <a:endParaRPr lang="el-GR" sz="1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658793083"/>
                  </a:ext>
                </a:extLst>
              </a:tr>
              <a:tr h="164723">
                <a:tc vMerge="1">
                  <a:txBody>
                    <a:bodyPr/>
                    <a:lstStyle/>
                    <a:p>
                      <a:endParaRPr lang="el-GR" sz="1200" dirty="0">
                        <a:latin typeface="Calibri" panose="020F0502020204030204" pitchFamily="34" charset="0"/>
                        <a:cs typeface="Calibri" panose="020F0502020204030204" pitchFamily="34" charset="0"/>
                      </a:endParaRPr>
                    </a:p>
                  </a:txBody>
                  <a:tcPr/>
                </a:tc>
                <a:tc vMerge="1">
                  <a:txBody>
                    <a:bodyPr/>
                    <a:lstStyle/>
                    <a:p>
                      <a:endParaRPr lang="el-GR"/>
                    </a:p>
                  </a:txBody>
                  <a:tcPr/>
                </a:tc>
                <a:tc rowSpan="2">
                  <a:txBody>
                    <a:bodyPr/>
                    <a:lstStyle/>
                    <a:p>
                      <a:pPr algn="ctr"/>
                      <a:r>
                        <a:rPr lang="el-GR" sz="1000">
                          <a:latin typeface="Calibri" panose="020F0502020204030204" pitchFamily="34" charset="0"/>
                          <a:cs typeface="Calibri" panose="020F0502020204030204" pitchFamily="34" charset="0"/>
                        </a:rPr>
                        <a:t>Στρατόπεδο Ν. Νικόπολης</a:t>
                      </a:r>
                      <a:endParaRPr lang="el-GR" sz="1000" dirty="0">
                        <a:latin typeface="Calibri" panose="020F0502020204030204" pitchFamily="34" charset="0"/>
                        <a:cs typeface="Calibri" panose="020F0502020204030204" pitchFamily="34" charset="0"/>
                      </a:endParaRPr>
                    </a:p>
                  </a:txBody>
                  <a:tcPr/>
                </a:tc>
                <a:tc rowSpan="2">
                  <a:txBody>
                    <a:bodyPr/>
                    <a:lstStyle/>
                    <a:p>
                      <a:pPr algn="ctr"/>
                      <a:r>
                        <a:rPr lang="el-GR" sz="1000">
                          <a:latin typeface="Calibri" panose="020F0502020204030204" pitchFamily="34" charset="0"/>
                          <a:cs typeface="Calibri" panose="020F0502020204030204" pitchFamily="34" charset="0"/>
                        </a:rPr>
                        <a:t>395</a:t>
                      </a:r>
                      <a:endParaRPr lang="el-GR" sz="1000" dirty="0">
                        <a:latin typeface="Calibri" panose="020F0502020204030204" pitchFamily="34" charset="0"/>
                        <a:cs typeface="Calibri" panose="020F0502020204030204" pitchFamily="34" charset="0"/>
                      </a:endParaRPr>
                    </a:p>
                  </a:txBody>
                  <a:tcPr/>
                </a:tc>
                <a:tc rowSpan="2">
                  <a:txBody>
                    <a:bodyPr/>
                    <a:lstStyle/>
                    <a:p>
                      <a:pPr algn="ctr"/>
                      <a:r>
                        <a:rPr lang="el-GR" sz="1000">
                          <a:latin typeface="Calibri" panose="020F0502020204030204" pitchFamily="34" charset="0"/>
                          <a:cs typeface="Calibri" panose="020F0502020204030204" pitchFamily="34" charset="0"/>
                        </a:rPr>
                        <a:t>3</a:t>
                      </a:r>
                      <a:endParaRPr lang="el-GR" sz="1000" dirty="0">
                        <a:latin typeface="Calibri" panose="020F0502020204030204" pitchFamily="34" charset="0"/>
                        <a:cs typeface="Calibri" panose="020F0502020204030204" pitchFamily="34" charset="0"/>
                      </a:endParaRPr>
                    </a:p>
                  </a:txBody>
                  <a:tcPr/>
                </a:tc>
                <a:tc rowSpan="2">
                  <a:txBody>
                    <a:bodyPr/>
                    <a:lstStyle/>
                    <a:p>
                      <a:pPr algn="ctr"/>
                      <a:r>
                        <a:rPr lang="el-GR" sz="10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1406606515"/>
                  </a:ext>
                </a:extLst>
              </a:tr>
              <a:tr h="107774">
                <a:tc rowSpan="2">
                  <a:txBody>
                    <a:bodyPr/>
                    <a:lstStyle/>
                    <a:p>
                      <a:r>
                        <a:rPr lang="el-GR" sz="1000" dirty="0">
                          <a:latin typeface="Calibri" panose="020F0502020204030204" pitchFamily="34" charset="0"/>
                          <a:cs typeface="Calibri" panose="020F0502020204030204" pitchFamily="34" charset="0"/>
                        </a:rPr>
                        <a:t>4</a:t>
                      </a:r>
                    </a:p>
                  </a:txBody>
                  <a:tcPr/>
                </a:tc>
                <a:tc vMerge="1">
                  <a:txBody>
                    <a:bodyPr/>
                    <a:lstStyle/>
                    <a:p>
                      <a:endParaRPr lang="el-GR"/>
                    </a:p>
                  </a:txBody>
                  <a:tcPr/>
                </a:tc>
                <a:tc vMerge="1">
                  <a:txBody>
                    <a:bodyPr/>
                    <a:lstStyle/>
                    <a:p>
                      <a:r>
                        <a:rPr lang="el-GR" sz="1200" dirty="0">
                          <a:latin typeface="Calibri" panose="020F0502020204030204" pitchFamily="34" charset="0"/>
                          <a:cs typeface="Calibri" panose="020F0502020204030204" pitchFamily="34" charset="0"/>
                        </a:rPr>
                        <a:t>Στρατόπεδο Ν. Νικόπολης</a:t>
                      </a:r>
                    </a:p>
                  </a:txBody>
                  <a:tcPr/>
                </a:tc>
                <a:tc vMerge="1">
                  <a:txBody>
                    <a:bodyPr/>
                    <a:lstStyle/>
                    <a:p>
                      <a:r>
                        <a:rPr lang="el-GR" sz="1200" dirty="0">
                          <a:latin typeface="Calibri" panose="020F0502020204030204" pitchFamily="34" charset="0"/>
                          <a:cs typeface="Calibri" panose="020F0502020204030204" pitchFamily="34" charset="0"/>
                        </a:rPr>
                        <a:t>395</a:t>
                      </a:r>
                    </a:p>
                  </a:txBody>
                  <a:tcPr/>
                </a:tc>
                <a:tc vMerge="1">
                  <a:txBody>
                    <a:bodyPr/>
                    <a:lstStyle/>
                    <a:p>
                      <a:r>
                        <a:rPr lang="el-GR" sz="1200" dirty="0">
                          <a:latin typeface="Calibri" panose="020F0502020204030204" pitchFamily="34" charset="0"/>
                          <a:cs typeface="Calibri" panose="020F0502020204030204" pitchFamily="34" charset="0"/>
                        </a:rPr>
                        <a:t>3</a:t>
                      </a:r>
                    </a:p>
                  </a:txBody>
                  <a:tcPr/>
                </a:tc>
                <a:tc vMerge="1">
                  <a:txBody>
                    <a:bodyPr/>
                    <a:lstStyle/>
                    <a:p>
                      <a:endParaRPr lang="el-GR"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712524214"/>
                  </a:ext>
                </a:extLst>
              </a:tr>
              <a:tr h="286931">
                <a:tc vMerge="1">
                  <a:txBody>
                    <a:bodyPr/>
                    <a:lstStyle/>
                    <a:p>
                      <a:endParaRPr lang="el-GR" sz="1200" dirty="0">
                        <a:latin typeface="Calibri" panose="020F0502020204030204" pitchFamily="34" charset="0"/>
                        <a:cs typeface="Calibri" panose="020F0502020204030204" pitchFamily="34" charset="0"/>
                      </a:endParaRPr>
                    </a:p>
                  </a:txBody>
                  <a:tcPr/>
                </a:tc>
                <a:tc vMerge="1">
                  <a:txBody>
                    <a:bodyPr/>
                    <a:lstStyle/>
                    <a:p>
                      <a:endParaRPr lang="el-GR"/>
                    </a:p>
                  </a:txBody>
                  <a:tcPr/>
                </a:tc>
                <a:tc>
                  <a:txBody>
                    <a:bodyPr/>
                    <a:lstStyle/>
                    <a:p>
                      <a:pPr algn="ctr"/>
                      <a:r>
                        <a:rPr lang="el-GR" sz="1000">
                          <a:latin typeface="Calibri" panose="020F0502020204030204" pitchFamily="34" charset="0"/>
                          <a:cs typeface="Calibri" panose="020F0502020204030204" pitchFamily="34" charset="0"/>
                        </a:rPr>
                        <a:t>Αναρράχη</a:t>
                      </a:r>
                      <a:endParaRPr lang="el-GR" sz="1000" dirty="0">
                        <a:latin typeface="Calibri" panose="020F0502020204030204" pitchFamily="34" charset="0"/>
                        <a:cs typeface="Calibri" panose="020F0502020204030204" pitchFamily="34" charset="0"/>
                      </a:endParaRPr>
                    </a:p>
                  </a:txBody>
                  <a:tcPr/>
                </a:tc>
                <a:tc>
                  <a:txBody>
                    <a:bodyPr/>
                    <a:lstStyle/>
                    <a:p>
                      <a:pPr algn="ctr"/>
                      <a:r>
                        <a:rPr lang="el-GR" sz="1000" dirty="0">
                          <a:latin typeface="Calibri" panose="020F0502020204030204" pitchFamily="34" charset="0"/>
                          <a:cs typeface="Calibri" panose="020F0502020204030204" pitchFamily="34" charset="0"/>
                        </a:rPr>
                        <a:t>505</a:t>
                      </a:r>
                    </a:p>
                  </a:txBody>
                  <a:tcPr/>
                </a:tc>
                <a:tc>
                  <a:txBody>
                    <a:bodyPr/>
                    <a:lstStyle/>
                    <a:p>
                      <a:pPr algn="ctr"/>
                      <a:r>
                        <a:rPr lang="el-GR" sz="1000">
                          <a:latin typeface="Calibri" panose="020F0502020204030204" pitchFamily="34" charset="0"/>
                          <a:cs typeface="Calibri" panose="020F0502020204030204" pitchFamily="34" charset="0"/>
                        </a:rPr>
                        <a:t>5</a:t>
                      </a:r>
                      <a:endParaRPr lang="el-GR" sz="1000" dirty="0">
                        <a:latin typeface="Calibri" panose="020F0502020204030204" pitchFamily="34" charset="0"/>
                        <a:cs typeface="Calibri" panose="020F050202020403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0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1533094913"/>
                  </a:ext>
                </a:extLst>
              </a:tr>
              <a:tr h="236823">
                <a:tc>
                  <a:txBody>
                    <a:bodyPr/>
                    <a:lstStyle/>
                    <a:p>
                      <a:r>
                        <a:rPr lang="el-GR" sz="1000" dirty="0">
                          <a:latin typeface="Calibri" panose="020F0502020204030204" pitchFamily="34" charset="0"/>
                          <a:cs typeface="Calibri" panose="020F0502020204030204" pitchFamily="34" charset="0"/>
                        </a:rPr>
                        <a:t>5</a:t>
                      </a:r>
                    </a:p>
                  </a:txBody>
                  <a:tcPr/>
                </a:tc>
                <a:tc vMerge="1">
                  <a:txBody>
                    <a:bodyPr/>
                    <a:lstStyle/>
                    <a:p>
                      <a:endParaRPr lang="el-GR" dirty="0"/>
                    </a:p>
                  </a:txBody>
                  <a:tcPr/>
                </a:tc>
                <a:tc>
                  <a:txBody>
                    <a:bodyPr/>
                    <a:lstStyle/>
                    <a:p>
                      <a:pPr algn="ctr"/>
                      <a:r>
                        <a:rPr lang="el-GR" sz="1000">
                          <a:latin typeface="Calibri" panose="020F0502020204030204" pitchFamily="34" charset="0"/>
                          <a:cs typeface="Calibri" panose="020F0502020204030204" pitchFamily="34" charset="0"/>
                        </a:rPr>
                        <a:t>Μικρόκαστρο</a:t>
                      </a:r>
                      <a:endParaRPr lang="el-GR" sz="1000" dirty="0">
                        <a:latin typeface="Calibri" panose="020F0502020204030204" pitchFamily="34" charset="0"/>
                        <a:cs typeface="Calibri" panose="020F0502020204030204" pitchFamily="34" charset="0"/>
                      </a:endParaRPr>
                    </a:p>
                  </a:txBody>
                  <a:tcPr/>
                </a:tc>
                <a:tc>
                  <a:txBody>
                    <a:bodyPr/>
                    <a:lstStyle/>
                    <a:p>
                      <a:pPr algn="ctr"/>
                      <a:r>
                        <a:rPr lang="el-GR" sz="1000">
                          <a:latin typeface="Calibri" panose="020F0502020204030204" pitchFamily="34" charset="0"/>
                          <a:cs typeface="Calibri" panose="020F0502020204030204" pitchFamily="34" charset="0"/>
                        </a:rPr>
                        <a:t>500</a:t>
                      </a:r>
                      <a:endParaRPr lang="el-GR" sz="1000" dirty="0">
                        <a:latin typeface="Calibri" panose="020F0502020204030204" pitchFamily="34" charset="0"/>
                        <a:cs typeface="Calibri" panose="020F0502020204030204" pitchFamily="34" charset="0"/>
                      </a:endParaRPr>
                    </a:p>
                  </a:txBody>
                  <a:tcPr/>
                </a:tc>
                <a:tc>
                  <a:txBody>
                    <a:bodyPr/>
                    <a:lstStyle/>
                    <a:p>
                      <a:pPr algn="ctr"/>
                      <a:r>
                        <a:rPr lang="el-GR" sz="1000">
                          <a:latin typeface="Calibri" panose="020F0502020204030204" pitchFamily="34" charset="0"/>
                          <a:cs typeface="Calibri" panose="020F0502020204030204" pitchFamily="34" charset="0"/>
                        </a:rPr>
                        <a:t>9</a:t>
                      </a:r>
                      <a:endParaRPr lang="el-GR" sz="1000" dirty="0">
                        <a:latin typeface="Calibri" panose="020F0502020204030204" pitchFamily="34" charset="0"/>
                        <a:cs typeface="Calibri" panose="020F0502020204030204" pitchFamily="34" charset="0"/>
                      </a:endParaRPr>
                    </a:p>
                  </a:txBody>
                  <a:tcPr/>
                </a:tc>
                <a:tc>
                  <a:txBody>
                    <a:bodyPr/>
                    <a:lstStyle/>
                    <a:p>
                      <a:pPr algn="ctr"/>
                      <a:endParaRPr lang="el-GR" sz="1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381598989"/>
                  </a:ext>
                </a:extLst>
              </a:tr>
              <a:tr h="236823">
                <a:tc>
                  <a:txBody>
                    <a:bodyPr/>
                    <a:lstStyle/>
                    <a:p>
                      <a:r>
                        <a:rPr lang="el-GR" sz="1000" dirty="0">
                          <a:latin typeface="Calibri" panose="020F0502020204030204" pitchFamily="34" charset="0"/>
                          <a:cs typeface="Calibri" panose="020F0502020204030204" pitchFamily="34" charset="0"/>
                        </a:rPr>
                        <a:t>6</a:t>
                      </a:r>
                    </a:p>
                  </a:txBody>
                  <a:tcPr/>
                </a:tc>
                <a:tc vMerge="1">
                  <a:txBody>
                    <a:bodyPr/>
                    <a:lstStyle/>
                    <a:p>
                      <a:endParaRPr lang="el-GR"/>
                    </a:p>
                  </a:txBody>
                  <a:tcPr/>
                </a:tc>
                <a:tc rowSpan="2">
                  <a:txBody>
                    <a:bodyPr/>
                    <a:lstStyle/>
                    <a:p>
                      <a:pPr algn="ctr"/>
                      <a:r>
                        <a:rPr lang="el-GR" sz="1000" dirty="0" err="1">
                          <a:latin typeface="Calibri" panose="020F0502020204030204" pitchFamily="34" charset="0"/>
                          <a:cs typeface="Calibri" panose="020F0502020204030204" pitchFamily="34" charset="0"/>
                        </a:rPr>
                        <a:t>Ασβεστόπετρα</a:t>
                      </a:r>
                      <a:endParaRPr lang="el-GR" sz="1000" dirty="0">
                        <a:latin typeface="Calibri" panose="020F0502020204030204" pitchFamily="34" charset="0"/>
                        <a:cs typeface="Calibri" panose="020F0502020204030204" pitchFamily="34" charset="0"/>
                      </a:endParaRPr>
                    </a:p>
                  </a:txBody>
                  <a:tcPr/>
                </a:tc>
                <a:tc rowSpan="2">
                  <a:txBody>
                    <a:bodyPr/>
                    <a:lstStyle/>
                    <a:p>
                      <a:pPr algn="ctr"/>
                      <a:r>
                        <a:rPr lang="el-GR" sz="1000">
                          <a:latin typeface="Calibri" panose="020F0502020204030204" pitchFamily="34" charset="0"/>
                          <a:cs typeface="Calibri" panose="020F0502020204030204" pitchFamily="34" charset="0"/>
                        </a:rPr>
                        <a:t>930</a:t>
                      </a:r>
                      <a:endParaRPr lang="el-GR" sz="1000" dirty="0">
                        <a:latin typeface="Calibri" panose="020F0502020204030204" pitchFamily="34" charset="0"/>
                        <a:cs typeface="Calibri" panose="020F0502020204030204" pitchFamily="34" charset="0"/>
                      </a:endParaRPr>
                    </a:p>
                  </a:txBody>
                  <a:tcPr/>
                </a:tc>
                <a:tc rowSpan="2">
                  <a:txBody>
                    <a:bodyPr/>
                    <a:lstStyle/>
                    <a:p>
                      <a:pPr algn="ctr"/>
                      <a:r>
                        <a:rPr lang="el-GR" sz="1000">
                          <a:latin typeface="Calibri" panose="020F0502020204030204" pitchFamily="34" charset="0"/>
                          <a:cs typeface="Calibri" panose="020F0502020204030204" pitchFamily="34" charset="0"/>
                        </a:rPr>
                        <a:t>4</a:t>
                      </a:r>
                      <a:endParaRPr lang="el-GR" sz="1000" dirty="0">
                        <a:latin typeface="Calibri" panose="020F0502020204030204" pitchFamily="34" charset="0"/>
                        <a:cs typeface="Calibri" panose="020F0502020204030204" pitchFamily="34" charset="0"/>
                      </a:endParaRPr>
                    </a:p>
                  </a:txBody>
                  <a:tcP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000" dirty="0">
                          <a:latin typeface="Calibri" panose="020F0502020204030204" pitchFamily="34" charset="0"/>
                          <a:cs typeface="Calibri" panose="020F0502020204030204" pitchFamily="34" charset="0"/>
                        </a:rPr>
                        <a:t>√</a:t>
                      </a:r>
                    </a:p>
                    <a:p>
                      <a:pPr algn="ctr"/>
                      <a:endParaRPr lang="el-GR" sz="1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921745140"/>
                  </a:ext>
                </a:extLst>
              </a:tr>
              <a:tr h="0">
                <a:tc>
                  <a:txBody>
                    <a:bodyPr/>
                    <a:lstStyle/>
                    <a:p>
                      <a:r>
                        <a:rPr lang="el-GR" sz="1000" dirty="0">
                          <a:latin typeface="Calibri" panose="020F0502020204030204" pitchFamily="34" charset="0"/>
                          <a:cs typeface="Calibri" panose="020F0502020204030204" pitchFamily="34" charset="0"/>
                        </a:rPr>
                        <a:t>7</a:t>
                      </a:r>
                    </a:p>
                  </a:txBody>
                  <a:tcPr/>
                </a:tc>
                <a:tc vMerge="1">
                  <a:txBody>
                    <a:bodyPr/>
                    <a:lstStyle/>
                    <a:p>
                      <a:endParaRPr lang="el-GR" dirty="0"/>
                    </a:p>
                  </a:txBody>
                  <a:tcPr/>
                </a:tc>
                <a:tc vMerge="1">
                  <a:txBody>
                    <a:bodyPr/>
                    <a:lstStyle/>
                    <a:p>
                      <a:r>
                        <a:rPr lang="el-GR" sz="1200" dirty="0" err="1">
                          <a:latin typeface="Calibri" panose="020F0502020204030204" pitchFamily="34" charset="0"/>
                          <a:cs typeface="Calibri" panose="020F0502020204030204" pitchFamily="34" charset="0"/>
                        </a:rPr>
                        <a:t>Ασβεστόπετρα</a:t>
                      </a:r>
                      <a:endParaRPr lang="el-GR" sz="1200" dirty="0">
                        <a:latin typeface="Calibri" panose="020F0502020204030204" pitchFamily="34" charset="0"/>
                        <a:cs typeface="Calibri" panose="020F0502020204030204" pitchFamily="34" charset="0"/>
                      </a:endParaRPr>
                    </a:p>
                  </a:txBody>
                  <a:tcPr/>
                </a:tc>
                <a:tc vMerge="1">
                  <a:txBody>
                    <a:bodyPr/>
                    <a:lstStyle/>
                    <a:p>
                      <a:r>
                        <a:rPr lang="el-GR" sz="1200" dirty="0">
                          <a:latin typeface="Calibri" panose="020F0502020204030204" pitchFamily="34" charset="0"/>
                          <a:cs typeface="Calibri" panose="020F0502020204030204" pitchFamily="34" charset="0"/>
                        </a:rPr>
                        <a:t>930</a:t>
                      </a:r>
                    </a:p>
                  </a:txBody>
                  <a:tcPr/>
                </a:tc>
                <a:tc vMerge="1">
                  <a:txBody>
                    <a:bodyPr/>
                    <a:lstStyle/>
                    <a:p>
                      <a:r>
                        <a:rPr lang="el-GR" sz="1200" dirty="0">
                          <a:latin typeface="Calibri" panose="020F0502020204030204" pitchFamily="34" charset="0"/>
                          <a:cs typeface="Calibri" panose="020F0502020204030204" pitchFamily="34" charset="0"/>
                        </a:rPr>
                        <a:t>4</a:t>
                      </a:r>
                    </a:p>
                  </a:txBody>
                  <a:tcPr/>
                </a:tc>
                <a:tc vMerge="1">
                  <a:txBody>
                    <a:bodyPr/>
                    <a:lstStyle/>
                    <a:p>
                      <a:endParaRPr lang="el-GR"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114940034"/>
                  </a:ext>
                </a:extLst>
              </a:tr>
              <a:tr h="546170">
                <a:tc rowSpan="2">
                  <a:txBody>
                    <a:bodyPr/>
                    <a:lstStyle/>
                    <a:p>
                      <a:r>
                        <a:rPr lang="el-GR" sz="1000" dirty="0">
                          <a:latin typeface="Calibri" panose="020F0502020204030204" pitchFamily="34" charset="0"/>
                          <a:cs typeface="Calibri" panose="020F0502020204030204" pitchFamily="34" charset="0"/>
                        </a:rPr>
                        <a:t>8</a:t>
                      </a:r>
                    </a:p>
                  </a:txBody>
                  <a:tcPr/>
                </a:tc>
                <a:tc rowSpan="3">
                  <a:txBody>
                    <a:bodyPr/>
                    <a:lstStyle/>
                    <a:p>
                      <a:pPr marL="0" algn="l" defTabSz="457200" rtl="0" eaLnBrk="1" latinLnBrk="0" hangingPunct="1"/>
                      <a:endParaRPr lang="el-GR" sz="1000" kern="1200" dirty="0">
                        <a:solidFill>
                          <a:schemeClr val="dk1"/>
                        </a:solidFill>
                        <a:latin typeface="Calibri" panose="020F0502020204030204" pitchFamily="34" charset="0"/>
                        <a:ea typeface="+mn-ea"/>
                        <a:cs typeface="Calibri" panose="020F0502020204030204" pitchFamily="34" charset="0"/>
                      </a:endParaRPr>
                    </a:p>
                    <a:p>
                      <a:pPr marL="0" algn="l" defTabSz="457200" rtl="0" eaLnBrk="1" latinLnBrk="0" hangingPunct="1"/>
                      <a:r>
                        <a:rPr lang="el-GR" sz="1000" kern="1200" dirty="0">
                          <a:solidFill>
                            <a:schemeClr val="dk1"/>
                          </a:solidFill>
                          <a:latin typeface="Calibri" panose="020F0502020204030204" pitchFamily="34" charset="0"/>
                          <a:ea typeface="+mn-ea"/>
                          <a:cs typeface="Calibri" panose="020F0502020204030204" pitchFamily="34" charset="0"/>
                        </a:rPr>
                        <a:t>Γρεβενών</a:t>
                      </a:r>
                    </a:p>
                  </a:txBody>
                  <a:tcPr/>
                </a:tc>
                <a:tc>
                  <a:txBody>
                    <a:bodyPr/>
                    <a:lstStyle/>
                    <a:p>
                      <a:pPr marL="0" algn="ctr" defTabSz="457200" rtl="0" eaLnBrk="1" latinLnBrk="0" hangingPunct="1"/>
                      <a:r>
                        <a:rPr lang="el-GR" sz="1000" kern="1200" dirty="0">
                          <a:solidFill>
                            <a:schemeClr val="dk1"/>
                          </a:solidFill>
                          <a:latin typeface="Calibri" panose="020F0502020204030204" pitchFamily="34" charset="0"/>
                          <a:ea typeface="+mn-ea"/>
                          <a:cs typeface="Calibri" panose="020F0502020204030204" pitchFamily="34" charset="0"/>
                        </a:rPr>
                        <a:t>ΒΙΟΠΑ Γρεβενών/Περιοχή Αποστόλη </a:t>
                      </a:r>
                      <a:r>
                        <a:rPr lang="el-GR" sz="1000" kern="1200" dirty="0" err="1">
                          <a:solidFill>
                            <a:schemeClr val="dk1"/>
                          </a:solidFill>
                          <a:latin typeface="Calibri" panose="020F0502020204030204" pitchFamily="34" charset="0"/>
                          <a:ea typeface="+mn-ea"/>
                          <a:cs typeface="Calibri" panose="020F0502020204030204" pitchFamily="34" charset="0"/>
                        </a:rPr>
                        <a:t>Μανδρί</a:t>
                      </a:r>
                      <a:r>
                        <a:rPr lang="el-GR" sz="1000" kern="1200" dirty="0">
                          <a:solidFill>
                            <a:schemeClr val="dk1"/>
                          </a:solidFill>
                          <a:latin typeface="Calibri" panose="020F0502020204030204" pitchFamily="34" charset="0"/>
                          <a:ea typeface="+mn-ea"/>
                          <a:cs typeface="Calibri" panose="020F0502020204030204" pitchFamily="34" charset="0"/>
                        </a:rPr>
                        <a:t> </a:t>
                      </a:r>
                      <a:r>
                        <a:rPr lang="el-GR" sz="1000" kern="1200" dirty="0" err="1">
                          <a:solidFill>
                            <a:schemeClr val="dk1"/>
                          </a:solidFill>
                          <a:latin typeface="Calibri" panose="020F0502020204030204" pitchFamily="34" charset="0"/>
                          <a:ea typeface="+mn-ea"/>
                          <a:cs typeface="Calibri" panose="020F0502020204030204" pitchFamily="34" charset="0"/>
                        </a:rPr>
                        <a:t>Καλαμιτσίου</a:t>
                      </a:r>
                      <a:endParaRPr lang="el-GR" sz="1000"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algn="ctr"/>
                      <a:r>
                        <a:rPr lang="el-GR" sz="1000" dirty="0">
                          <a:latin typeface="Calibri" panose="020F0502020204030204" pitchFamily="34" charset="0"/>
                          <a:cs typeface="Calibri" panose="020F0502020204030204" pitchFamily="34" charset="0"/>
                        </a:rPr>
                        <a:t>368</a:t>
                      </a:r>
                    </a:p>
                  </a:txBody>
                  <a:tcPr/>
                </a:tc>
                <a:tc>
                  <a:txBody>
                    <a:bodyPr/>
                    <a:lstStyle/>
                    <a:p>
                      <a:pPr algn="ctr"/>
                      <a:r>
                        <a:rPr lang="el-GR" sz="1000" dirty="0">
                          <a:latin typeface="Calibri" panose="020F0502020204030204" pitchFamily="34" charset="0"/>
                          <a:cs typeface="Calibri" panose="020F0502020204030204" pitchFamily="34" charset="0"/>
                        </a:rPr>
                        <a:t>7</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0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1236935694"/>
                  </a:ext>
                </a:extLst>
              </a:tr>
              <a:tr h="164300">
                <a:tc vMerge="1">
                  <a:txBody>
                    <a:bodyPr/>
                    <a:lstStyle/>
                    <a:p>
                      <a:endParaRPr lang="el-GR" sz="1200" dirty="0">
                        <a:latin typeface="Calibri" panose="020F0502020204030204" pitchFamily="34" charset="0"/>
                        <a:cs typeface="Calibri" panose="020F0502020204030204" pitchFamily="34" charset="0"/>
                      </a:endParaRPr>
                    </a:p>
                  </a:txBody>
                  <a:tcPr/>
                </a:tc>
                <a:tc vMerge="1">
                  <a:txBody>
                    <a:bodyPr/>
                    <a:lstStyle/>
                    <a:p>
                      <a:endParaRPr lang="el-GR"/>
                    </a:p>
                  </a:txBody>
                  <a:tcPr/>
                </a:tc>
                <a:tc rowSpan="2">
                  <a:txBody>
                    <a:bodyPr/>
                    <a:lstStyle/>
                    <a:p>
                      <a:pPr marL="0" algn="ctr" defTabSz="457200" rtl="0" eaLnBrk="1" latinLnBrk="0" hangingPunct="1"/>
                      <a:r>
                        <a:rPr lang="el-GR" sz="1000" kern="1200">
                          <a:solidFill>
                            <a:schemeClr val="dk1"/>
                          </a:solidFill>
                          <a:latin typeface="Calibri" panose="020F0502020204030204" pitchFamily="34" charset="0"/>
                          <a:ea typeface="+mn-ea"/>
                          <a:cs typeface="Calibri" panose="020F0502020204030204" pitchFamily="34" charset="0"/>
                        </a:rPr>
                        <a:t>Α. ΑΝΕΜΟΣ/ ΤΚ Κοκκινιάς</a:t>
                      </a:r>
                      <a:endParaRPr lang="el-GR" sz="1000" kern="1200" dirty="0">
                        <a:solidFill>
                          <a:schemeClr val="dk1"/>
                        </a:solidFill>
                        <a:latin typeface="Calibri" panose="020F0502020204030204" pitchFamily="34" charset="0"/>
                        <a:ea typeface="+mn-ea"/>
                        <a:cs typeface="Calibri" panose="020F0502020204030204" pitchFamily="34" charset="0"/>
                      </a:endParaRPr>
                    </a:p>
                  </a:txBody>
                  <a:tcPr/>
                </a:tc>
                <a:tc rowSpan="2">
                  <a:txBody>
                    <a:bodyPr/>
                    <a:lstStyle/>
                    <a:p>
                      <a:pPr algn="ctr"/>
                      <a:r>
                        <a:rPr lang="el-GR" sz="1000">
                          <a:latin typeface="Calibri" panose="020F0502020204030204" pitchFamily="34" charset="0"/>
                          <a:cs typeface="Calibri" panose="020F0502020204030204" pitchFamily="34" charset="0"/>
                        </a:rPr>
                        <a:t>455</a:t>
                      </a:r>
                      <a:endParaRPr lang="el-GR" sz="1000" dirty="0">
                        <a:latin typeface="Calibri" panose="020F0502020204030204" pitchFamily="34" charset="0"/>
                        <a:cs typeface="Calibri" panose="020F0502020204030204" pitchFamily="34" charset="0"/>
                      </a:endParaRPr>
                    </a:p>
                  </a:txBody>
                  <a:tcPr/>
                </a:tc>
                <a:tc rowSpan="2">
                  <a:txBody>
                    <a:bodyPr/>
                    <a:lstStyle/>
                    <a:p>
                      <a:pPr algn="ctr"/>
                      <a:r>
                        <a:rPr lang="el-GR" sz="1000">
                          <a:latin typeface="Calibri" panose="020F0502020204030204" pitchFamily="34" charset="0"/>
                          <a:cs typeface="Calibri" panose="020F0502020204030204" pitchFamily="34" charset="0"/>
                        </a:rPr>
                        <a:t>10</a:t>
                      </a:r>
                      <a:endParaRPr lang="el-GR" sz="1000" dirty="0">
                        <a:latin typeface="Calibri" panose="020F0502020204030204" pitchFamily="34" charset="0"/>
                        <a:cs typeface="Calibri" panose="020F0502020204030204" pitchFamily="34" charset="0"/>
                      </a:endParaRPr>
                    </a:p>
                  </a:txBody>
                  <a:tcPr/>
                </a:tc>
                <a:tc rowSpan="2">
                  <a:txBody>
                    <a:bodyPr/>
                    <a:lstStyle/>
                    <a:p>
                      <a:pPr algn="ctr"/>
                      <a:endParaRPr lang="el-GR" sz="1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08164745"/>
                  </a:ext>
                </a:extLst>
              </a:tr>
              <a:tr h="0">
                <a:tc>
                  <a:txBody>
                    <a:bodyPr/>
                    <a:lstStyle/>
                    <a:p>
                      <a:r>
                        <a:rPr lang="el-GR" sz="1000" dirty="0">
                          <a:latin typeface="Calibri" panose="020F0502020204030204" pitchFamily="34" charset="0"/>
                          <a:cs typeface="Calibri" panose="020F0502020204030204" pitchFamily="34" charset="0"/>
                        </a:rPr>
                        <a:t>9</a:t>
                      </a:r>
                    </a:p>
                  </a:txBody>
                  <a:tcPr/>
                </a:tc>
                <a:tc vMerge="1">
                  <a:txBody>
                    <a:bodyPr/>
                    <a:lstStyle/>
                    <a:p>
                      <a:endParaRPr lang="el-GR" sz="1400" dirty="0">
                        <a:latin typeface="Calibri" panose="020F0502020204030204" pitchFamily="34" charset="0"/>
                        <a:cs typeface="Calibri" panose="020F0502020204030204" pitchFamily="34" charset="0"/>
                      </a:endParaRPr>
                    </a:p>
                  </a:txBody>
                  <a:tcPr/>
                </a:tc>
                <a:tc vMerge="1">
                  <a:txBody>
                    <a:bodyPr/>
                    <a:lstStyle/>
                    <a:p>
                      <a:pPr marL="0" algn="l" defTabSz="457200" rtl="0" eaLnBrk="1" latinLnBrk="0" hangingPunct="1"/>
                      <a:r>
                        <a:rPr lang="el-GR" sz="1200" kern="1200" dirty="0">
                          <a:solidFill>
                            <a:schemeClr val="dk1"/>
                          </a:solidFill>
                          <a:latin typeface="Calibri" panose="020F0502020204030204" pitchFamily="34" charset="0"/>
                          <a:ea typeface="+mn-ea"/>
                          <a:cs typeface="Calibri" panose="020F0502020204030204" pitchFamily="34" charset="0"/>
                        </a:rPr>
                        <a:t>Α. ΑΝΕΜΟΣ/ ΤΚ Κοκκινιάς</a:t>
                      </a:r>
                    </a:p>
                  </a:txBody>
                  <a:tcPr/>
                </a:tc>
                <a:tc vMerge="1">
                  <a:txBody>
                    <a:bodyPr/>
                    <a:lstStyle/>
                    <a:p>
                      <a:r>
                        <a:rPr lang="el-GR" sz="1200" dirty="0">
                          <a:latin typeface="Calibri" panose="020F0502020204030204" pitchFamily="34" charset="0"/>
                          <a:cs typeface="Calibri" panose="020F0502020204030204" pitchFamily="34" charset="0"/>
                        </a:rPr>
                        <a:t>455</a:t>
                      </a:r>
                    </a:p>
                  </a:txBody>
                  <a:tcPr/>
                </a:tc>
                <a:tc vMerge="1">
                  <a:txBody>
                    <a:bodyPr/>
                    <a:lstStyle/>
                    <a:p>
                      <a:r>
                        <a:rPr lang="el-GR" sz="1200" dirty="0">
                          <a:latin typeface="Calibri" panose="020F0502020204030204" pitchFamily="34" charset="0"/>
                          <a:cs typeface="Calibri" panose="020F0502020204030204" pitchFamily="34" charset="0"/>
                        </a:rPr>
                        <a:t>10</a:t>
                      </a:r>
                    </a:p>
                  </a:txBody>
                  <a:tcPr/>
                </a:tc>
                <a:tc vMerge="1">
                  <a:txBody>
                    <a:bodyPr/>
                    <a:lstStyle/>
                    <a:p>
                      <a:endParaRPr lang="el-GR"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59466287"/>
                  </a:ext>
                </a:extLst>
              </a:tr>
              <a:tr h="339141">
                <a:tc rowSpan="2">
                  <a:txBody>
                    <a:bodyPr/>
                    <a:lstStyle/>
                    <a:p>
                      <a:r>
                        <a:rPr lang="el-GR" sz="1000" dirty="0">
                          <a:latin typeface="Calibri" panose="020F0502020204030204" pitchFamily="34" charset="0"/>
                          <a:cs typeface="Calibri" panose="020F0502020204030204" pitchFamily="34" charset="0"/>
                        </a:rPr>
                        <a:t>10</a:t>
                      </a:r>
                    </a:p>
                  </a:txBody>
                  <a:tcPr/>
                </a:tc>
                <a:tc rowSpan="7">
                  <a:txBody>
                    <a:bodyPr/>
                    <a:lstStyle/>
                    <a:p>
                      <a:endParaRPr lang="el-GR" sz="1000" dirty="0">
                        <a:latin typeface="Calibri" panose="020F0502020204030204" pitchFamily="34" charset="0"/>
                        <a:cs typeface="Calibri" panose="020F0502020204030204" pitchFamily="34" charset="0"/>
                      </a:endParaRPr>
                    </a:p>
                    <a:p>
                      <a:endParaRPr lang="el-GR" sz="1000" dirty="0">
                        <a:latin typeface="Calibri" panose="020F0502020204030204" pitchFamily="34" charset="0"/>
                        <a:cs typeface="Calibri" panose="020F0502020204030204" pitchFamily="34" charset="0"/>
                      </a:endParaRPr>
                    </a:p>
                    <a:p>
                      <a:endParaRPr lang="el-GR" sz="1000" dirty="0">
                        <a:latin typeface="Calibri" panose="020F0502020204030204" pitchFamily="34" charset="0"/>
                        <a:cs typeface="Calibri" panose="020F0502020204030204" pitchFamily="34" charset="0"/>
                      </a:endParaRPr>
                    </a:p>
                    <a:p>
                      <a:r>
                        <a:rPr lang="el-GR" sz="1000" dirty="0">
                          <a:latin typeface="Calibri" panose="020F0502020204030204" pitchFamily="34" charset="0"/>
                          <a:cs typeface="Calibri" panose="020F0502020204030204" pitchFamily="34" charset="0"/>
                        </a:rPr>
                        <a:t>Φλώρινας</a:t>
                      </a:r>
                    </a:p>
                  </a:txBody>
                  <a:tcPr/>
                </a:tc>
                <a:tc>
                  <a:txBody>
                    <a:bodyPr/>
                    <a:lstStyle/>
                    <a:p>
                      <a:pPr algn="ctr"/>
                      <a:r>
                        <a:rPr lang="el-GR" sz="1000" dirty="0">
                          <a:latin typeface="Calibri" panose="020F0502020204030204" pitchFamily="34" charset="0"/>
                          <a:cs typeface="Calibri" panose="020F0502020204030204" pitchFamily="34" charset="0"/>
                        </a:rPr>
                        <a:t>Αγ. Παντελεήμονα</a:t>
                      </a:r>
                    </a:p>
                  </a:txBody>
                  <a:tcPr/>
                </a:tc>
                <a:tc>
                  <a:txBody>
                    <a:bodyPr/>
                    <a:lstStyle/>
                    <a:p>
                      <a:pPr algn="ctr"/>
                      <a:r>
                        <a:rPr lang="el-GR" sz="1000" dirty="0">
                          <a:latin typeface="Calibri" panose="020F0502020204030204" pitchFamily="34" charset="0"/>
                          <a:cs typeface="Calibri" panose="020F0502020204030204" pitchFamily="34" charset="0"/>
                        </a:rPr>
                        <a:t>310</a:t>
                      </a:r>
                    </a:p>
                  </a:txBody>
                  <a:tcPr/>
                </a:tc>
                <a:tc>
                  <a:txBody>
                    <a:bodyPr/>
                    <a:lstStyle/>
                    <a:p>
                      <a:pPr algn="ctr"/>
                      <a:r>
                        <a:rPr lang="el-GR" sz="1000" dirty="0">
                          <a:latin typeface="Calibri" panose="020F0502020204030204" pitchFamily="34" charset="0"/>
                          <a:cs typeface="Calibri" panose="020F0502020204030204" pitchFamily="34" charset="0"/>
                        </a:rPr>
                        <a:t>ΔΕΝ ΑΞΙΟΛΟΓΗΘΗΚΕ ΛΟΓΩ ΚΑΤΑΦΥΓΙΟΥ ΑΓΡΙΑΣ ΖΩΗΣ</a:t>
                      </a:r>
                    </a:p>
                  </a:txBody>
                  <a:tcPr/>
                </a:tc>
                <a:tc>
                  <a:txBody>
                    <a:bodyPr/>
                    <a:lstStyle/>
                    <a:p>
                      <a:pPr algn="ctr"/>
                      <a:endParaRPr lang="el-GR" sz="1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734872485"/>
                  </a:ext>
                </a:extLst>
              </a:tr>
              <a:tr h="213447">
                <a:tc vMerge="1">
                  <a:txBody>
                    <a:bodyPr/>
                    <a:lstStyle/>
                    <a:p>
                      <a:endParaRPr lang="el-GR" sz="1200" dirty="0">
                        <a:latin typeface="Calibri" panose="020F0502020204030204" pitchFamily="34" charset="0"/>
                        <a:cs typeface="Calibri" panose="020F0502020204030204" pitchFamily="34" charset="0"/>
                      </a:endParaRPr>
                    </a:p>
                  </a:txBody>
                  <a:tcPr/>
                </a:tc>
                <a:tc vMerge="1">
                  <a:txBody>
                    <a:bodyPr/>
                    <a:lstStyle/>
                    <a:p>
                      <a:endParaRPr lang="el-GR"/>
                    </a:p>
                  </a:txBody>
                  <a:tcPr/>
                </a:tc>
                <a:tc rowSpan="2">
                  <a:txBody>
                    <a:bodyPr/>
                    <a:lstStyle/>
                    <a:p>
                      <a:pPr algn="ctr"/>
                      <a:r>
                        <a:rPr lang="el-GR" sz="1000">
                          <a:latin typeface="Calibri" panose="020F0502020204030204" pitchFamily="34" charset="0"/>
                          <a:cs typeface="Calibri" panose="020F0502020204030204" pitchFamily="34" charset="0"/>
                        </a:rPr>
                        <a:t>Πλησίον Αμμοχωρίου/ΕΟ Πτολεμαΐδας - Φλώρινα</a:t>
                      </a:r>
                      <a:endParaRPr lang="el-GR" sz="1000" dirty="0">
                        <a:latin typeface="Calibri" panose="020F0502020204030204" pitchFamily="34" charset="0"/>
                        <a:cs typeface="Calibri" panose="020F0502020204030204" pitchFamily="34" charset="0"/>
                      </a:endParaRPr>
                    </a:p>
                  </a:txBody>
                  <a:tcPr/>
                </a:tc>
                <a:tc rowSpan="2">
                  <a:txBody>
                    <a:bodyPr/>
                    <a:lstStyle/>
                    <a:p>
                      <a:pPr algn="ctr"/>
                      <a:r>
                        <a:rPr lang="el-GR" sz="1000">
                          <a:latin typeface="Calibri" panose="020F0502020204030204" pitchFamily="34" charset="0"/>
                          <a:cs typeface="Calibri" panose="020F0502020204030204" pitchFamily="34" charset="0"/>
                        </a:rPr>
                        <a:t>990</a:t>
                      </a:r>
                      <a:endParaRPr lang="el-GR" sz="1000" dirty="0">
                        <a:latin typeface="Calibri" panose="020F0502020204030204" pitchFamily="34" charset="0"/>
                        <a:cs typeface="Calibri" panose="020F0502020204030204" pitchFamily="34" charset="0"/>
                      </a:endParaRPr>
                    </a:p>
                  </a:txBody>
                  <a:tcPr/>
                </a:tc>
                <a:tc rowSpan="2">
                  <a:txBody>
                    <a:bodyPr/>
                    <a:lstStyle/>
                    <a:p>
                      <a:pPr algn="ctr"/>
                      <a:r>
                        <a:rPr lang="el-GR" sz="1000">
                          <a:latin typeface="Calibri" panose="020F0502020204030204" pitchFamily="34" charset="0"/>
                          <a:cs typeface="Calibri" panose="020F0502020204030204" pitchFamily="34" charset="0"/>
                        </a:rPr>
                        <a:t>11</a:t>
                      </a:r>
                      <a:endParaRPr lang="el-GR" sz="1000" dirty="0">
                        <a:latin typeface="Calibri" panose="020F0502020204030204" pitchFamily="34" charset="0"/>
                        <a:cs typeface="Calibri" panose="020F0502020204030204" pitchFamily="34" charset="0"/>
                      </a:endParaRPr>
                    </a:p>
                  </a:txBody>
                  <a:tcPr/>
                </a:tc>
                <a:tc rowSpan="2">
                  <a:txBody>
                    <a:bodyPr/>
                    <a:lstStyle/>
                    <a:p>
                      <a:pPr algn="ctr"/>
                      <a:endParaRPr lang="el-GR" sz="1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00634435"/>
                  </a:ext>
                </a:extLst>
              </a:tr>
              <a:tr h="215425">
                <a:tc rowSpan="2">
                  <a:txBody>
                    <a:bodyPr/>
                    <a:lstStyle/>
                    <a:p>
                      <a:r>
                        <a:rPr lang="el-GR" sz="1000" dirty="0">
                          <a:latin typeface="Calibri" panose="020F0502020204030204" pitchFamily="34" charset="0"/>
                          <a:cs typeface="Calibri" panose="020F0502020204030204" pitchFamily="34" charset="0"/>
                        </a:rPr>
                        <a:t>11</a:t>
                      </a:r>
                    </a:p>
                  </a:txBody>
                  <a:tcPr/>
                </a:tc>
                <a:tc vMerge="1">
                  <a:txBody>
                    <a:bodyPr/>
                    <a:lstStyle/>
                    <a:p>
                      <a:endParaRPr lang="el-GR" sz="1400" dirty="0">
                        <a:latin typeface="Calibri" panose="020F0502020204030204" pitchFamily="34" charset="0"/>
                        <a:cs typeface="Calibri" panose="020F0502020204030204" pitchFamily="34" charset="0"/>
                      </a:endParaRPr>
                    </a:p>
                  </a:txBody>
                  <a:tcPr/>
                </a:tc>
                <a:tc vMerge="1">
                  <a:txBody>
                    <a:bodyPr/>
                    <a:lstStyle/>
                    <a:p>
                      <a:r>
                        <a:rPr lang="el-GR" sz="1200" dirty="0">
                          <a:latin typeface="Calibri" panose="020F0502020204030204" pitchFamily="34" charset="0"/>
                          <a:cs typeface="Calibri" panose="020F0502020204030204" pitchFamily="34" charset="0"/>
                        </a:rPr>
                        <a:t>Πλησίον </a:t>
                      </a:r>
                      <a:r>
                        <a:rPr lang="el-GR" sz="1200" dirty="0" err="1">
                          <a:latin typeface="Calibri" panose="020F0502020204030204" pitchFamily="34" charset="0"/>
                          <a:cs typeface="Calibri" panose="020F0502020204030204" pitchFamily="34" charset="0"/>
                        </a:rPr>
                        <a:t>Αμμοχωρίου</a:t>
                      </a:r>
                      <a:r>
                        <a:rPr lang="el-GR" sz="1200" dirty="0">
                          <a:latin typeface="Calibri" panose="020F0502020204030204" pitchFamily="34" charset="0"/>
                          <a:cs typeface="Calibri" panose="020F0502020204030204" pitchFamily="34" charset="0"/>
                        </a:rPr>
                        <a:t>/ΕΟ Πτολεμαΐδας - Φλώρινα</a:t>
                      </a:r>
                    </a:p>
                  </a:txBody>
                  <a:tcPr/>
                </a:tc>
                <a:tc vMerge="1">
                  <a:txBody>
                    <a:bodyPr/>
                    <a:lstStyle/>
                    <a:p>
                      <a:r>
                        <a:rPr lang="el-GR" sz="1200" dirty="0">
                          <a:latin typeface="Calibri" panose="020F0502020204030204" pitchFamily="34" charset="0"/>
                          <a:cs typeface="Calibri" panose="020F0502020204030204" pitchFamily="34" charset="0"/>
                        </a:rPr>
                        <a:t>990</a:t>
                      </a:r>
                    </a:p>
                  </a:txBody>
                  <a:tcPr/>
                </a:tc>
                <a:tc vMerge="1">
                  <a:txBody>
                    <a:bodyPr/>
                    <a:lstStyle/>
                    <a:p>
                      <a:r>
                        <a:rPr lang="el-GR" sz="1200" dirty="0">
                          <a:latin typeface="Calibri" panose="020F0502020204030204" pitchFamily="34" charset="0"/>
                          <a:cs typeface="Calibri" panose="020F0502020204030204" pitchFamily="34" charset="0"/>
                        </a:rPr>
                        <a:t>11</a:t>
                      </a:r>
                    </a:p>
                  </a:txBody>
                  <a:tcPr/>
                </a:tc>
                <a:tc vMerge="1">
                  <a:txBody>
                    <a:bodyPr/>
                    <a:lstStyle/>
                    <a:p>
                      <a:endParaRPr lang="el-GR"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094573"/>
                  </a:ext>
                </a:extLst>
              </a:tr>
              <a:tr h="191093">
                <a:tc vMerge="1">
                  <a:txBody>
                    <a:bodyPr/>
                    <a:lstStyle/>
                    <a:p>
                      <a:endParaRPr lang="el-GR" sz="1200" dirty="0">
                        <a:latin typeface="Calibri" panose="020F0502020204030204" pitchFamily="34" charset="0"/>
                        <a:cs typeface="Calibri" panose="020F0502020204030204" pitchFamily="34" charset="0"/>
                      </a:endParaRPr>
                    </a:p>
                  </a:txBody>
                  <a:tcPr/>
                </a:tc>
                <a:tc vMerge="1">
                  <a:txBody>
                    <a:bodyPr/>
                    <a:lstStyle/>
                    <a:p>
                      <a:endParaRPr lang="el-GR"/>
                    </a:p>
                  </a:txBody>
                  <a:tcPr/>
                </a:tc>
                <a:tc rowSpan="2">
                  <a:txBody>
                    <a:bodyPr/>
                    <a:lstStyle/>
                    <a:p>
                      <a:pPr algn="ctr"/>
                      <a:r>
                        <a:rPr lang="el-GR" sz="1000">
                          <a:latin typeface="Calibri" panose="020F0502020204030204" pitchFamily="34" charset="0"/>
                          <a:cs typeface="Calibri" panose="020F0502020204030204" pitchFamily="34" charset="0"/>
                        </a:rPr>
                        <a:t>Σιταριά</a:t>
                      </a:r>
                      <a:endParaRPr lang="el-GR" sz="1000" dirty="0">
                        <a:latin typeface="Calibri" panose="020F0502020204030204" pitchFamily="34" charset="0"/>
                        <a:cs typeface="Calibri" panose="020F0502020204030204" pitchFamily="34" charset="0"/>
                      </a:endParaRPr>
                    </a:p>
                  </a:txBody>
                  <a:tcPr/>
                </a:tc>
                <a:tc rowSpan="2">
                  <a:txBody>
                    <a:bodyPr/>
                    <a:lstStyle/>
                    <a:p>
                      <a:pPr algn="ctr"/>
                      <a:r>
                        <a:rPr lang="el-GR" sz="1000">
                          <a:latin typeface="Calibri" panose="020F0502020204030204" pitchFamily="34" charset="0"/>
                          <a:cs typeface="Calibri" panose="020F0502020204030204" pitchFamily="34" charset="0"/>
                        </a:rPr>
                        <a:t>1.155</a:t>
                      </a:r>
                      <a:endParaRPr lang="el-GR" sz="1000" dirty="0">
                        <a:latin typeface="Calibri" panose="020F0502020204030204" pitchFamily="34" charset="0"/>
                        <a:cs typeface="Calibri" panose="020F0502020204030204" pitchFamily="34" charset="0"/>
                      </a:endParaRPr>
                    </a:p>
                  </a:txBody>
                  <a:tcPr/>
                </a:tc>
                <a:tc rowSpan="2">
                  <a:txBody>
                    <a:bodyPr/>
                    <a:lstStyle/>
                    <a:p>
                      <a:pPr algn="ctr"/>
                      <a:r>
                        <a:rPr lang="el-GR" sz="1000">
                          <a:latin typeface="Calibri" panose="020F0502020204030204" pitchFamily="34" charset="0"/>
                          <a:cs typeface="Calibri" panose="020F0502020204030204" pitchFamily="34" charset="0"/>
                        </a:rPr>
                        <a:t>1</a:t>
                      </a:r>
                      <a:endParaRPr lang="el-GR" sz="1000" dirty="0">
                        <a:latin typeface="Calibri" panose="020F0502020204030204" pitchFamily="34" charset="0"/>
                        <a:cs typeface="Calibri" panose="020F0502020204030204" pitchFamily="34" charset="0"/>
                      </a:endParaRPr>
                    </a:p>
                  </a:txBody>
                  <a:tcP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0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699725336"/>
                  </a:ext>
                </a:extLst>
              </a:tr>
              <a:tr h="139502">
                <a:tc rowSpan="2">
                  <a:txBody>
                    <a:bodyPr/>
                    <a:lstStyle/>
                    <a:p>
                      <a:r>
                        <a:rPr lang="el-GR" sz="1000" dirty="0">
                          <a:latin typeface="Calibri" panose="020F0502020204030204" pitchFamily="34" charset="0"/>
                          <a:cs typeface="Calibri" panose="020F0502020204030204" pitchFamily="34" charset="0"/>
                        </a:rPr>
                        <a:t>12</a:t>
                      </a:r>
                    </a:p>
                  </a:txBody>
                  <a:tcPr/>
                </a:tc>
                <a:tc vMerge="1">
                  <a:txBody>
                    <a:bodyPr/>
                    <a:lstStyle/>
                    <a:p>
                      <a:endParaRPr lang="el-GR" sz="1400" dirty="0">
                        <a:latin typeface="Calibri" panose="020F0502020204030204" pitchFamily="34" charset="0"/>
                        <a:cs typeface="Calibri" panose="020F0502020204030204" pitchFamily="34" charset="0"/>
                      </a:endParaRPr>
                    </a:p>
                  </a:txBody>
                  <a:tcPr/>
                </a:tc>
                <a:tc vMerge="1">
                  <a:txBody>
                    <a:bodyPr/>
                    <a:lstStyle/>
                    <a:p>
                      <a:r>
                        <a:rPr lang="el-GR" sz="1200" dirty="0" err="1">
                          <a:latin typeface="Calibri" panose="020F0502020204030204" pitchFamily="34" charset="0"/>
                          <a:cs typeface="Calibri" panose="020F0502020204030204" pitchFamily="34" charset="0"/>
                        </a:rPr>
                        <a:t>Σιταριά</a:t>
                      </a:r>
                      <a:endParaRPr lang="el-GR" sz="1200" dirty="0">
                        <a:latin typeface="Calibri" panose="020F0502020204030204" pitchFamily="34" charset="0"/>
                        <a:cs typeface="Calibri" panose="020F0502020204030204" pitchFamily="34" charset="0"/>
                      </a:endParaRPr>
                    </a:p>
                  </a:txBody>
                  <a:tcPr/>
                </a:tc>
                <a:tc vMerge="1">
                  <a:txBody>
                    <a:bodyPr/>
                    <a:lstStyle/>
                    <a:p>
                      <a:r>
                        <a:rPr lang="el-GR" sz="1200" dirty="0">
                          <a:latin typeface="Calibri" panose="020F0502020204030204" pitchFamily="34" charset="0"/>
                          <a:cs typeface="Calibri" panose="020F0502020204030204" pitchFamily="34" charset="0"/>
                        </a:rPr>
                        <a:t>1.155</a:t>
                      </a:r>
                    </a:p>
                  </a:txBody>
                  <a:tcPr/>
                </a:tc>
                <a:tc vMerge="1">
                  <a:txBody>
                    <a:bodyPr/>
                    <a:lstStyle/>
                    <a:p>
                      <a:r>
                        <a:rPr lang="el-GR" sz="1200" dirty="0">
                          <a:latin typeface="Calibri" panose="020F0502020204030204" pitchFamily="34" charset="0"/>
                          <a:cs typeface="Calibri" panose="020F0502020204030204" pitchFamily="34" charset="0"/>
                        </a:rPr>
                        <a:t>1</a:t>
                      </a:r>
                    </a:p>
                  </a:txBody>
                  <a:tcPr/>
                </a:tc>
                <a:tc vMerge="1">
                  <a:txBody>
                    <a:bodyPr/>
                    <a:lstStyle/>
                    <a:p>
                      <a:endParaRPr lang="el-GR"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508607288"/>
                  </a:ext>
                </a:extLst>
              </a:tr>
              <a:tr h="134818">
                <a:tc vMerge="1">
                  <a:txBody>
                    <a:bodyPr/>
                    <a:lstStyle/>
                    <a:p>
                      <a:endParaRPr lang="el-GR" sz="1200" dirty="0">
                        <a:latin typeface="Calibri" panose="020F0502020204030204" pitchFamily="34" charset="0"/>
                        <a:cs typeface="Calibri" panose="020F0502020204030204" pitchFamily="34" charset="0"/>
                      </a:endParaRPr>
                    </a:p>
                  </a:txBody>
                  <a:tcPr/>
                </a:tc>
                <a:tc vMerge="1">
                  <a:txBody>
                    <a:bodyPr/>
                    <a:lstStyle/>
                    <a:p>
                      <a:endParaRPr lang="el-GR"/>
                    </a:p>
                  </a:txBody>
                  <a:tcPr/>
                </a:tc>
                <a:tc rowSpan="2">
                  <a:txBody>
                    <a:bodyPr/>
                    <a:lstStyle/>
                    <a:p>
                      <a:pPr algn="ctr"/>
                      <a:r>
                        <a:rPr lang="el-GR" sz="1000">
                          <a:latin typeface="Calibri" panose="020F0502020204030204" pitchFamily="34" charset="0"/>
                          <a:cs typeface="Calibri" panose="020F0502020204030204" pitchFamily="34" charset="0"/>
                        </a:rPr>
                        <a:t>Μεράς</a:t>
                      </a:r>
                      <a:endParaRPr lang="el-GR" sz="1000" dirty="0">
                        <a:latin typeface="Calibri" panose="020F0502020204030204" pitchFamily="34" charset="0"/>
                        <a:cs typeface="Calibri" panose="020F0502020204030204" pitchFamily="34" charset="0"/>
                      </a:endParaRPr>
                    </a:p>
                  </a:txBody>
                  <a:tcPr/>
                </a:tc>
                <a:tc rowSpan="2">
                  <a:txBody>
                    <a:bodyPr/>
                    <a:lstStyle/>
                    <a:p>
                      <a:pPr algn="ctr"/>
                      <a:r>
                        <a:rPr lang="el-GR" sz="1000">
                          <a:latin typeface="Calibri" panose="020F0502020204030204" pitchFamily="34" charset="0"/>
                          <a:cs typeface="Calibri" panose="020F0502020204030204" pitchFamily="34" charset="0"/>
                        </a:rPr>
                        <a:t>1.190</a:t>
                      </a:r>
                      <a:endParaRPr lang="el-GR" sz="1000" dirty="0">
                        <a:latin typeface="Calibri" panose="020F0502020204030204" pitchFamily="34" charset="0"/>
                        <a:cs typeface="Calibri" panose="020F0502020204030204" pitchFamily="34" charset="0"/>
                      </a:endParaRPr>
                    </a:p>
                  </a:txBody>
                  <a:tcPr/>
                </a:tc>
                <a:tc rowSpan="2">
                  <a:txBody>
                    <a:bodyPr/>
                    <a:lstStyle/>
                    <a:p>
                      <a:pPr algn="ctr"/>
                      <a:r>
                        <a:rPr lang="el-GR" sz="1000">
                          <a:latin typeface="Calibri" panose="020F0502020204030204" pitchFamily="34" charset="0"/>
                          <a:cs typeface="Calibri" panose="020F0502020204030204" pitchFamily="34" charset="0"/>
                        </a:rPr>
                        <a:t>6</a:t>
                      </a:r>
                      <a:endParaRPr lang="el-GR" sz="1000" dirty="0">
                        <a:latin typeface="Calibri" panose="020F0502020204030204" pitchFamily="34" charset="0"/>
                        <a:cs typeface="Calibri" panose="020F0502020204030204" pitchFamily="34" charset="0"/>
                      </a:endParaRPr>
                    </a:p>
                  </a:txBody>
                  <a:tcP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0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820592339"/>
                  </a:ext>
                </a:extLst>
              </a:tr>
              <a:tr h="236823">
                <a:tc>
                  <a:txBody>
                    <a:bodyPr/>
                    <a:lstStyle/>
                    <a:p>
                      <a:r>
                        <a:rPr lang="el-GR" sz="1000" dirty="0">
                          <a:latin typeface="Calibri" panose="020F0502020204030204" pitchFamily="34" charset="0"/>
                          <a:cs typeface="Calibri" panose="020F0502020204030204" pitchFamily="34" charset="0"/>
                        </a:rPr>
                        <a:t>13</a:t>
                      </a:r>
                    </a:p>
                  </a:txBody>
                  <a:tcPr/>
                </a:tc>
                <a:tc vMerge="1">
                  <a:txBody>
                    <a:bodyPr/>
                    <a:lstStyle/>
                    <a:p>
                      <a:endParaRPr lang="el-GR" sz="1400" dirty="0">
                        <a:latin typeface="Calibri" panose="020F0502020204030204" pitchFamily="34" charset="0"/>
                        <a:cs typeface="Calibri" panose="020F0502020204030204" pitchFamily="34" charset="0"/>
                      </a:endParaRPr>
                    </a:p>
                  </a:txBody>
                  <a:tcPr/>
                </a:tc>
                <a:tc vMerge="1">
                  <a:txBody>
                    <a:bodyPr/>
                    <a:lstStyle/>
                    <a:p>
                      <a:r>
                        <a:rPr lang="el-GR" sz="1200" dirty="0" err="1">
                          <a:latin typeface="Calibri" panose="020F0502020204030204" pitchFamily="34" charset="0"/>
                          <a:cs typeface="Calibri" panose="020F0502020204030204" pitchFamily="34" charset="0"/>
                        </a:rPr>
                        <a:t>Μεράς</a:t>
                      </a:r>
                      <a:endParaRPr lang="el-GR" sz="1200" dirty="0">
                        <a:latin typeface="Calibri" panose="020F0502020204030204" pitchFamily="34" charset="0"/>
                        <a:cs typeface="Calibri" panose="020F0502020204030204" pitchFamily="34" charset="0"/>
                      </a:endParaRPr>
                    </a:p>
                  </a:txBody>
                  <a:tcPr/>
                </a:tc>
                <a:tc vMerge="1">
                  <a:txBody>
                    <a:bodyPr/>
                    <a:lstStyle/>
                    <a:p>
                      <a:r>
                        <a:rPr lang="el-GR" sz="1200" dirty="0">
                          <a:latin typeface="Calibri" panose="020F0502020204030204" pitchFamily="34" charset="0"/>
                          <a:cs typeface="Calibri" panose="020F0502020204030204" pitchFamily="34" charset="0"/>
                        </a:rPr>
                        <a:t>1.190</a:t>
                      </a:r>
                    </a:p>
                  </a:txBody>
                  <a:tcPr/>
                </a:tc>
                <a:tc vMerge="1">
                  <a:txBody>
                    <a:bodyPr/>
                    <a:lstStyle/>
                    <a:p>
                      <a:r>
                        <a:rPr lang="el-GR" sz="1200" dirty="0">
                          <a:latin typeface="Calibri" panose="020F0502020204030204" pitchFamily="34" charset="0"/>
                          <a:cs typeface="Calibri" panose="020F0502020204030204" pitchFamily="34" charset="0"/>
                        </a:rPr>
                        <a:t>6</a:t>
                      </a:r>
                    </a:p>
                  </a:txBody>
                  <a:tcPr/>
                </a:tc>
                <a:tc vMerge="1">
                  <a:txBody>
                    <a:bodyPr/>
                    <a:lstStyle/>
                    <a:p>
                      <a:endParaRPr lang="el-GR"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956533025"/>
                  </a:ext>
                </a:extLst>
              </a:tr>
              <a:tr h="484826">
                <a:tc>
                  <a:txBody>
                    <a:bodyPr/>
                    <a:lstStyle/>
                    <a:p>
                      <a:r>
                        <a:rPr lang="el-GR" sz="1000" dirty="0">
                          <a:latin typeface="Calibri" panose="020F0502020204030204" pitchFamily="34" charset="0"/>
                          <a:cs typeface="Calibri" panose="020F0502020204030204" pitchFamily="34" charset="0"/>
                        </a:rPr>
                        <a:t>14</a:t>
                      </a:r>
                    </a:p>
                  </a:txBody>
                  <a:tcPr/>
                </a:tc>
                <a:tc>
                  <a:txBody>
                    <a:bodyPr/>
                    <a:lstStyle/>
                    <a:p>
                      <a:r>
                        <a:rPr lang="el-GR" sz="1000" dirty="0">
                          <a:latin typeface="Calibri" panose="020F0502020204030204" pitchFamily="34" charset="0"/>
                          <a:cs typeface="Calibri" panose="020F0502020204030204" pitchFamily="34" charset="0"/>
                        </a:rPr>
                        <a:t>Καστοριάς</a:t>
                      </a:r>
                    </a:p>
                  </a:txBody>
                  <a:tcPr/>
                </a:tc>
                <a:tc>
                  <a:txBody>
                    <a:bodyPr/>
                    <a:lstStyle/>
                    <a:p>
                      <a:pPr algn="ctr"/>
                      <a:r>
                        <a:rPr lang="el-GR" sz="1000" dirty="0" err="1">
                          <a:latin typeface="Calibri" panose="020F0502020204030204" pitchFamily="34" charset="0"/>
                          <a:cs typeface="Calibri" panose="020F0502020204030204" pitchFamily="34" charset="0"/>
                        </a:rPr>
                        <a:t>Δισπηλιό</a:t>
                      </a:r>
                      <a:endParaRPr lang="el-GR" sz="1000" dirty="0">
                        <a:latin typeface="Calibri" panose="020F0502020204030204" pitchFamily="34" charset="0"/>
                        <a:cs typeface="Calibri" panose="020F0502020204030204" pitchFamily="34" charset="0"/>
                      </a:endParaRPr>
                    </a:p>
                  </a:txBody>
                  <a:tcPr/>
                </a:tc>
                <a:tc>
                  <a:txBody>
                    <a:bodyPr/>
                    <a:lstStyle/>
                    <a:p>
                      <a:pPr algn="ctr"/>
                      <a:r>
                        <a:rPr lang="el-GR" sz="1000" dirty="0">
                          <a:latin typeface="Calibri" panose="020F0502020204030204" pitchFamily="34" charset="0"/>
                          <a:cs typeface="Calibri" panose="020F0502020204030204" pitchFamily="34" charset="0"/>
                        </a:rPr>
                        <a:t>630</a:t>
                      </a:r>
                    </a:p>
                  </a:txBody>
                  <a:tcPr/>
                </a:tc>
                <a:tc>
                  <a:txBody>
                    <a:bodyPr/>
                    <a:lstStyle/>
                    <a:p>
                      <a:pPr algn="ctr"/>
                      <a:r>
                        <a:rPr lang="el-GR" sz="1000" dirty="0">
                          <a:latin typeface="Calibri" panose="020F0502020204030204" pitchFamily="34" charset="0"/>
                          <a:cs typeface="Calibri" panose="020F0502020204030204" pitchFamily="34" charset="0"/>
                        </a:rPr>
                        <a:t>12</a:t>
                      </a:r>
                    </a:p>
                  </a:txBody>
                  <a:tcPr/>
                </a:tc>
                <a:tc>
                  <a:txBody>
                    <a:bodyPr/>
                    <a:lstStyle/>
                    <a:p>
                      <a:pPr algn="ctr"/>
                      <a:endParaRPr lang="el-GR" sz="1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588899478"/>
                  </a:ext>
                </a:extLst>
              </a:tr>
            </a:tbl>
          </a:graphicData>
        </a:graphic>
      </p:graphicFrame>
    </p:spTree>
    <p:extLst>
      <p:ext uri="{BB962C8B-B14F-4D97-AF65-F5344CB8AC3E}">
        <p14:creationId xmlns:p14="http://schemas.microsoft.com/office/powerpoint/2010/main" val="414361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8C30FFA-D94C-416B-0741-CA98631D9D75}"/>
              </a:ext>
            </a:extLst>
          </p:cNvPr>
          <p:cNvSpPr txBox="1"/>
          <p:nvPr/>
        </p:nvSpPr>
        <p:spPr>
          <a:xfrm>
            <a:off x="999858" y="27500"/>
            <a:ext cx="8212509" cy="461665"/>
          </a:xfrm>
          <a:prstGeom prst="rect">
            <a:avLst/>
          </a:prstGeom>
          <a:noFill/>
        </p:spPr>
        <p:txBody>
          <a:bodyPr wrap="square">
            <a:spAutoFit/>
          </a:bodyPr>
          <a:lstStyle/>
          <a:p>
            <a:r>
              <a:rPr lang="el-GR" sz="2400" dirty="0">
                <a:solidFill>
                  <a:schemeClr val="accent2">
                    <a:lumMod val="50000"/>
                  </a:schemeClr>
                </a:solidFill>
                <a:latin typeface="Calibri" panose="020F0502020204030204" pitchFamily="34" charset="0"/>
                <a:cs typeface="Calibri" panose="020F0502020204030204" pitchFamily="34" charset="0"/>
              </a:rPr>
              <a:t>ΠΕΡΙΟΧΕΣ ΑΝΑΠΤΥΞΗΣ ΕΠΙΧΕΙΡΗΜΑΤΙΚΩΝ ΠΑΡΚΩΝ ΣΤΗΝ ΠΔΜ</a:t>
            </a:r>
          </a:p>
        </p:txBody>
      </p:sp>
      <p:pic>
        <p:nvPicPr>
          <p:cNvPr id="10" name="Εικόνα 9">
            <a:extLst>
              <a:ext uri="{FF2B5EF4-FFF2-40B4-BE49-F238E27FC236}">
                <a16:creationId xmlns:a16="http://schemas.microsoft.com/office/drawing/2014/main" id="{8E79D109-002A-2257-DB48-DDD1122057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551" y="427290"/>
            <a:ext cx="8288176" cy="5850477"/>
          </a:xfrm>
          <a:prstGeom prst="rect">
            <a:avLst/>
          </a:prstGeom>
        </p:spPr>
      </p:pic>
    </p:spTree>
    <p:extLst>
      <p:ext uri="{BB962C8B-B14F-4D97-AF65-F5344CB8AC3E}">
        <p14:creationId xmlns:p14="http://schemas.microsoft.com/office/powerpoint/2010/main" val="3771263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679620" y="148281"/>
            <a:ext cx="9267567" cy="461665"/>
          </a:xfrm>
          <a:prstGeom prst="rect">
            <a:avLst/>
          </a:prstGeom>
          <a:solidFill>
            <a:schemeClr val="bg1">
              <a:lumMod val="85000"/>
            </a:schemeClr>
          </a:solidFill>
        </p:spPr>
        <p:txBody>
          <a:bodyPr wrap="square" rtlCol="0">
            <a:spAutoFit/>
          </a:bodyPr>
          <a:lstStyle/>
          <a:p>
            <a:pPr algn="ctr"/>
            <a:r>
              <a:rPr lang="el-GR" sz="2400" b="1" dirty="0">
                <a:solidFill>
                  <a:schemeClr val="accent1">
                    <a:lumMod val="90000"/>
                    <a:lumOff val="10000"/>
                  </a:schemeClr>
                </a:solidFill>
                <a:latin typeface="Calibri" pitchFamily="34" charset="0"/>
              </a:rPr>
              <a:t>Δ. ΕΥΡΩΠΑΪΚΑ ΔΙΚΤΥΑ ΚΑΙ ΠΡΟΓΡΑΜΜΑΤΑ</a:t>
            </a:r>
          </a:p>
        </p:txBody>
      </p:sp>
      <p:sp>
        <p:nvSpPr>
          <p:cNvPr id="3" name="TextBox 2">
            <a:extLst>
              <a:ext uri="{FF2B5EF4-FFF2-40B4-BE49-F238E27FC236}">
                <a16:creationId xmlns:a16="http://schemas.microsoft.com/office/drawing/2014/main" id="{42C1CE44-8000-4D07-39D6-5D14B177E3D0}"/>
              </a:ext>
            </a:extLst>
          </p:cNvPr>
          <p:cNvSpPr txBox="1"/>
          <p:nvPr/>
        </p:nvSpPr>
        <p:spPr>
          <a:xfrm>
            <a:off x="679620" y="823591"/>
            <a:ext cx="8930356" cy="6709529"/>
          </a:xfrm>
          <a:prstGeom prst="rect">
            <a:avLst/>
          </a:prstGeom>
          <a:noFill/>
        </p:spPr>
        <p:txBody>
          <a:bodyPr wrap="square" rtlCol="0">
            <a:spAutoFit/>
          </a:bodyPr>
          <a:lstStyle/>
          <a:p>
            <a:r>
              <a:rPr lang="en-US" sz="1600" b="1" u="sng" dirty="0">
                <a:solidFill>
                  <a:schemeClr val="accent1">
                    <a:lumMod val="75000"/>
                    <a:lumOff val="25000"/>
                  </a:schemeClr>
                </a:solidFill>
                <a:latin typeface="Calibri" panose="020F0502020204030204" pitchFamily="34" charset="0"/>
                <a:cs typeface="Calibri" panose="020F0502020204030204" pitchFamily="34" charset="0"/>
              </a:rPr>
              <a:t>TRACER (Transition in Coal Intensive Regions)</a:t>
            </a:r>
            <a:r>
              <a:rPr lang="el-GR" sz="1600" b="1" dirty="0">
                <a:solidFill>
                  <a:schemeClr val="accent1">
                    <a:lumMod val="75000"/>
                    <a:lumOff val="25000"/>
                  </a:schemeClr>
                </a:solidFill>
                <a:latin typeface="Calibri" panose="020F0502020204030204" pitchFamily="34" charset="0"/>
                <a:cs typeface="Calibri" panose="020F0502020204030204" pitchFamily="34" charset="0"/>
              </a:rPr>
              <a:t>: </a:t>
            </a:r>
            <a:r>
              <a:rPr lang="el-GR" sz="1600" dirty="0">
                <a:latin typeface="Calibri" panose="020F0502020204030204" pitchFamily="34" charset="0"/>
                <a:cs typeface="Calibri" panose="020F0502020204030204" pitchFamily="34" charset="0"/>
              </a:rPr>
              <a:t>Παρέχει υποστήριξη των Περιφερειών υψηλής έντασης άνθρακα στον σχεδιασμό των στρατηγικών τους για την Έρευνα και Καινοτομία προκειμένου να διευκολυνθεί η μετάβασή τους σε ένα αειφόρο ενεργειακό σύστημα.</a:t>
            </a:r>
          </a:p>
          <a:p>
            <a:pPr marL="285750" indent="-285750">
              <a:buFont typeface="Arial" panose="020B0604020202020204" pitchFamily="34" charset="0"/>
              <a:buChar char="•"/>
            </a:pPr>
            <a:r>
              <a:rPr lang="el-GR" sz="1600" dirty="0">
                <a:latin typeface="Calibri" panose="020F0502020204030204" pitchFamily="34" charset="0"/>
                <a:cs typeface="Calibri" panose="020F0502020204030204" pitchFamily="34" charset="0"/>
              </a:rPr>
              <a:t>9 Περιφέρειες-στόχοι μεταξύ των οποίων και η Περιφέρεια Δυτικής Μακεδονίας</a:t>
            </a:r>
          </a:p>
          <a:p>
            <a:pPr marL="285750" indent="-285750">
              <a:buFont typeface="Arial" panose="020B0604020202020204" pitchFamily="34" charset="0"/>
              <a:buChar char="•"/>
            </a:pPr>
            <a:r>
              <a:rPr lang="el-GR" sz="1600" dirty="0">
                <a:latin typeface="Calibri" panose="020F0502020204030204" pitchFamily="34" charset="0"/>
                <a:cs typeface="Calibri" panose="020F0502020204030204" pitchFamily="34" charset="0"/>
              </a:rPr>
              <a:t>Εντοπισμός και διάδοση βέλτιστων πρακτικών</a:t>
            </a:r>
          </a:p>
          <a:p>
            <a:pPr marL="285750" indent="-285750">
              <a:buFont typeface="Arial" panose="020B0604020202020204" pitchFamily="34" charset="0"/>
              <a:buChar char="•"/>
            </a:pPr>
            <a:r>
              <a:rPr lang="el-GR" sz="1600" dirty="0">
                <a:latin typeface="Calibri" panose="020F0502020204030204" pitchFamily="34" charset="0"/>
                <a:cs typeface="Calibri" panose="020F0502020204030204" pitchFamily="34" charset="0"/>
              </a:rPr>
              <a:t>Διερεύνηση των κοινωνικών προκλήσεων και των αναγκών επανεκπαίδευσης του εργατικού δυναμικού</a:t>
            </a:r>
          </a:p>
          <a:p>
            <a:pPr marL="285750" indent="-285750">
              <a:buFont typeface="Arial" panose="020B0604020202020204" pitchFamily="34" charset="0"/>
              <a:buChar char="•"/>
            </a:pPr>
            <a:r>
              <a:rPr lang="el-GR" sz="1600" dirty="0">
                <a:latin typeface="Calibri" panose="020F0502020204030204" pitchFamily="34" charset="0"/>
                <a:cs typeface="Calibri" panose="020F0502020204030204" pitchFamily="34" charset="0"/>
              </a:rPr>
              <a:t>Καθοδήγηση περιφερειακών φορέων για την πρόσβαση σε ευρωπαϊκά κονδύλια και προγράμματα</a:t>
            </a:r>
            <a:endParaRPr lang="en-US" sz="16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endParaRPr lang="el-GR" sz="1600" dirty="0">
              <a:latin typeface="Calibri" panose="020F0502020204030204" pitchFamily="34" charset="0"/>
              <a:cs typeface="Calibri" panose="020F0502020204030204" pitchFamily="34" charset="0"/>
            </a:endParaRPr>
          </a:p>
          <a:p>
            <a:pPr algn="l">
              <a:lnSpc>
                <a:spcPct val="150000"/>
              </a:lnSpc>
            </a:pPr>
            <a:r>
              <a:rPr lang="en-US" sz="1600" b="1" u="sng" dirty="0">
                <a:solidFill>
                  <a:schemeClr val="accent1">
                    <a:lumMod val="75000"/>
                    <a:lumOff val="25000"/>
                  </a:schemeClr>
                </a:solidFill>
                <a:latin typeface="Calibri" panose="020F0502020204030204" pitchFamily="34" charset="0"/>
                <a:cs typeface="Calibri" panose="020F0502020204030204" pitchFamily="34" charset="0"/>
              </a:rPr>
              <a:t>CINEA</a:t>
            </a:r>
            <a:r>
              <a:rPr lang="el-GR" sz="1600" b="1" u="sng" dirty="0">
                <a:solidFill>
                  <a:schemeClr val="accent1">
                    <a:lumMod val="75000"/>
                    <a:lumOff val="25000"/>
                  </a:schemeClr>
                </a:solidFill>
                <a:latin typeface="Calibri" panose="020F0502020204030204" pitchFamily="34" charset="0"/>
                <a:cs typeface="Calibri" panose="020F0502020204030204" pitchFamily="34" charset="0"/>
              </a:rPr>
              <a:t>: </a:t>
            </a:r>
            <a:r>
              <a:rPr lang="el-GR" sz="1600" b="0" i="0" dirty="0">
                <a:effectLst/>
                <a:latin typeface="Calibri" panose="020F0502020204030204" pitchFamily="34" charset="0"/>
                <a:cs typeface="Calibri" panose="020F0502020204030204" pitchFamily="34" charset="0"/>
              </a:rPr>
              <a:t>Εκτελεστικός Οργανισμός για το Κλίμα, τις Υποδομές και το Περιβάλλον διαχειρίζεται τα ακόλουθα προγράμματα της ΕΕ:</a:t>
            </a:r>
          </a:p>
          <a:p>
            <a:pPr algn="l">
              <a:lnSpc>
                <a:spcPct val="150000"/>
              </a:lnSpc>
              <a:buFont typeface="Arial" panose="020B0604020202020204" pitchFamily="34" charset="0"/>
              <a:buChar char="•"/>
            </a:pPr>
            <a:r>
              <a:rPr lang="el-GR" sz="1600" b="0" i="0" dirty="0">
                <a:effectLst/>
                <a:latin typeface="Calibri" panose="020F0502020204030204" pitchFamily="34" charset="0"/>
                <a:cs typeface="Calibri" panose="020F0502020204030204" pitchFamily="34" charset="0"/>
              </a:rPr>
              <a:t>Μηχανισμός «Συνδέοντας την Ευρώπη» (CEF) </a:t>
            </a:r>
          </a:p>
          <a:p>
            <a:pPr algn="l">
              <a:lnSpc>
                <a:spcPct val="150000"/>
              </a:lnSpc>
              <a:buFont typeface="Arial" panose="020B0604020202020204" pitchFamily="34" charset="0"/>
              <a:buChar char="•"/>
            </a:pPr>
            <a:r>
              <a:rPr lang="en-US" sz="1600" dirty="0">
                <a:latin typeface="Calibri" panose="020F0502020204030204" pitchFamily="34" charset="0"/>
                <a:cs typeface="Calibri" panose="020F0502020204030204" pitchFamily="34" charset="0"/>
              </a:rPr>
              <a:t>Horizon Europe</a:t>
            </a:r>
            <a:endParaRPr lang="el-GR" sz="1600" b="0" i="0" dirty="0">
              <a:effectLst/>
              <a:latin typeface="Calibri" panose="020F0502020204030204" pitchFamily="34" charset="0"/>
              <a:cs typeface="Calibri" panose="020F0502020204030204" pitchFamily="34" charset="0"/>
            </a:endParaRPr>
          </a:p>
          <a:p>
            <a:pPr algn="l">
              <a:lnSpc>
                <a:spcPct val="150000"/>
              </a:lnSpc>
              <a:buFont typeface="Arial" panose="020B0604020202020204" pitchFamily="34" charset="0"/>
              <a:buChar char="•"/>
            </a:pPr>
            <a:r>
              <a:rPr lang="el-GR" sz="1600" b="0" i="0" dirty="0">
                <a:effectLst/>
                <a:latin typeface="Calibri" panose="020F0502020204030204" pitchFamily="34" charset="0"/>
                <a:cs typeface="Calibri" panose="020F0502020204030204" pitchFamily="34" charset="0"/>
              </a:rPr>
              <a:t>Ταμείο Καινοτομίας</a:t>
            </a:r>
          </a:p>
          <a:p>
            <a:pPr algn="l">
              <a:lnSpc>
                <a:spcPct val="150000"/>
              </a:lnSpc>
              <a:buFont typeface="Arial" panose="020B0604020202020204" pitchFamily="34" charset="0"/>
              <a:buChar char="•"/>
            </a:pPr>
            <a:r>
              <a:rPr lang="el-GR" sz="1600" b="0" i="0" dirty="0">
                <a:effectLst/>
                <a:latin typeface="Calibri" panose="020F0502020204030204" pitchFamily="34" charset="0"/>
                <a:cs typeface="Calibri" panose="020F0502020204030204" pitchFamily="34" charset="0"/>
              </a:rPr>
              <a:t>Πρόγραμμα LIFE</a:t>
            </a:r>
          </a:p>
          <a:p>
            <a:pPr algn="l">
              <a:lnSpc>
                <a:spcPct val="150000"/>
              </a:lnSpc>
              <a:buFont typeface="Arial" panose="020B0604020202020204" pitchFamily="34" charset="0"/>
              <a:buChar char="•"/>
            </a:pPr>
            <a:r>
              <a:rPr lang="el-GR" sz="1600" b="0" i="0" dirty="0">
                <a:effectLst/>
                <a:latin typeface="Calibri" panose="020F0502020204030204" pitchFamily="34" charset="0"/>
                <a:cs typeface="Calibri" panose="020F0502020204030204" pitchFamily="34" charset="0"/>
              </a:rPr>
              <a:t>Χρηματοδοτικός μηχανισμός της ΕΕ για τις ανανεώσιμες πηγές ενέργειας</a:t>
            </a:r>
          </a:p>
          <a:p>
            <a:pPr algn="l">
              <a:lnSpc>
                <a:spcPct val="150000"/>
              </a:lnSpc>
              <a:buFont typeface="Arial" panose="020B0604020202020204" pitchFamily="34" charset="0"/>
              <a:buChar char="•"/>
            </a:pPr>
            <a:r>
              <a:rPr lang="el-GR" sz="1600" b="0" i="0" dirty="0">
                <a:effectLst/>
                <a:latin typeface="Calibri" panose="020F0502020204030204" pitchFamily="34" charset="0"/>
                <a:cs typeface="Calibri" panose="020F0502020204030204" pitchFamily="34" charset="0"/>
              </a:rPr>
              <a:t>Μηχανισμός δίκαιης μετάβασης</a:t>
            </a:r>
          </a:p>
          <a:p>
            <a:pPr algn="l">
              <a:lnSpc>
                <a:spcPct val="150000"/>
              </a:lnSpc>
              <a:buFont typeface="Arial" panose="020B0604020202020204" pitchFamily="34" charset="0"/>
              <a:buChar char="•"/>
            </a:pPr>
            <a:r>
              <a:rPr lang="el-GR" sz="1600" b="0" i="0" dirty="0">
                <a:effectLst/>
                <a:latin typeface="Calibri" panose="020F0502020204030204" pitchFamily="34" charset="0"/>
                <a:cs typeface="Calibri" panose="020F0502020204030204" pitchFamily="34" charset="0"/>
              </a:rPr>
              <a:t>Ευρωπαϊκό Ταμείο Θάλασσας, Αλιείας και Υδατοκαλλιέργειας </a:t>
            </a:r>
          </a:p>
          <a:p>
            <a:endParaRPr lang="el-GR" dirty="0"/>
          </a:p>
          <a:p>
            <a:endParaRPr lang="el-GR" dirty="0"/>
          </a:p>
          <a:p>
            <a:endParaRPr lang="el-G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2EF3942-59A4-29B8-BAF1-190A5386D278}"/>
              </a:ext>
            </a:extLst>
          </p:cNvPr>
          <p:cNvSpPr txBox="1"/>
          <p:nvPr/>
        </p:nvSpPr>
        <p:spPr>
          <a:xfrm>
            <a:off x="953085" y="131462"/>
            <a:ext cx="8492153" cy="6595075"/>
          </a:xfrm>
          <a:prstGeom prst="rect">
            <a:avLst/>
          </a:prstGeom>
          <a:noFill/>
        </p:spPr>
        <p:txBody>
          <a:bodyPr wrap="square">
            <a:spAutoFit/>
          </a:bodyPr>
          <a:lstStyle/>
          <a:p>
            <a:pPr algn="just">
              <a:lnSpc>
                <a:spcPct val="107000"/>
              </a:lnSpc>
              <a:spcAft>
                <a:spcPts val="800"/>
              </a:spcAft>
            </a:pPr>
            <a:r>
              <a:rPr lang="en-US" sz="1600" b="1" u="sng" dirty="0">
                <a:solidFill>
                  <a:schemeClr val="accent1">
                    <a:lumMod val="75000"/>
                    <a:lumOff val="25000"/>
                  </a:schemeClr>
                </a:solidFill>
                <a:latin typeface="Calibri" panose="020F0502020204030204" pitchFamily="34" charset="0"/>
                <a:cs typeface="Calibri" panose="020F0502020204030204" pitchFamily="34" charset="0"/>
              </a:rPr>
              <a:t>TARGET</a:t>
            </a:r>
            <a:r>
              <a:rPr lang="el-GR" sz="1600" b="1" dirty="0">
                <a:solidFill>
                  <a:schemeClr val="accent1">
                    <a:lumMod val="75000"/>
                    <a:lumOff val="25000"/>
                  </a:schemeClr>
                </a:solidFill>
                <a:latin typeface="Calibri" panose="020F0502020204030204" pitchFamily="34" charset="0"/>
                <a:cs typeface="Calibri" panose="020F0502020204030204" pitchFamily="34" charset="0"/>
              </a:rPr>
              <a:t>: </a:t>
            </a:r>
            <a:r>
              <a:rPr lang="el-GR" sz="1600" dirty="0">
                <a:latin typeface="Calibri" panose="020F0502020204030204" pitchFamily="34" charset="0"/>
                <a:cs typeface="Calibri" panose="020F0502020204030204" pitchFamily="34" charset="0"/>
              </a:rPr>
              <a:t>Ένας </a:t>
            </a:r>
            <a:r>
              <a:rPr lang="el-GR" sz="1600" dirty="0">
                <a:effectLst/>
                <a:latin typeface="Calibri" panose="020F0502020204030204" pitchFamily="34" charset="0"/>
                <a:ea typeface="Times New Roman" panose="02020603050405020304" pitchFamily="18" charset="0"/>
                <a:cs typeface="Calibri" panose="020F0502020204030204" pitchFamily="34" charset="0"/>
              </a:rPr>
              <a:t>μηχανισμός τεχνικής βοήθειας που στοχεύει να βοηθήσει στενά τις περιοχές άνθρακα, τύρφης και σχιστόλιθου της ΕΕ στον εντοπισμό και την προετοιμασία έργων καθαρής ενέργειας και ενεργειακής απόδοσης.</a:t>
            </a:r>
            <a:endParaRPr lang="el-GR" sz="16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07000"/>
              </a:lnSpc>
              <a:spcAft>
                <a:spcPts val="800"/>
              </a:spcAft>
              <a:buFont typeface="Arial" panose="020B0604020202020204" pitchFamily="34" charset="0"/>
              <a:buChar char="•"/>
            </a:pPr>
            <a:r>
              <a:rPr lang="el-GR" sz="1600" dirty="0">
                <a:effectLst/>
                <a:latin typeface="Calibri" panose="020F0502020204030204" pitchFamily="34" charset="0"/>
                <a:ea typeface="Times New Roman" panose="02020603050405020304" pitchFamily="18" charset="0"/>
                <a:cs typeface="Calibri" panose="020F0502020204030204" pitchFamily="34" charset="0"/>
              </a:rPr>
              <a:t>Θα υποστηρίξει βιώσιμες επενδύσεις και τοπικές θέσεις εργασίας που απομακρύνονται από δραστηριότητες που βασίζονται στα ορυκτά καύσιμα.</a:t>
            </a:r>
            <a:endParaRPr lang="el-GR" sz="16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07000"/>
              </a:lnSpc>
              <a:spcAft>
                <a:spcPts val="800"/>
              </a:spcAft>
              <a:buFont typeface="Arial" panose="020B0604020202020204" pitchFamily="34" charset="0"/>
              <a:buChar char="•"/>
            </a:pPr>
            <a:r>
              <a:rPr lang="el-GR" sz="1600" dirty="0">
                <a:latin typeface="Calibri" panose="020F0502020204030204" pitchFamily="34" charset="0"/>
                <a:ea typeface="Times New Roman" panose="02020603050405020304" pitchFamily="18" charset="0"/>
                <a:cs typeface="Calibri" panose="020F0502020204030204" pitchFamily="34" charset="0"/>
              </a:rPr>
              <a:t>Ε</a:t>
            </a:r>
            <a:r>
              <a:rPr lang="el-GR" sz="1600" dirty="0">
                <a:effectLst/>
                <a:latin typeface="Calibri" panose="020F0502020204030204" pitchFamily="34" charset="0"/>
                <a:ea typeface="Times New Roman" panose="02020603050405020304" pitchFamily="18" charset="0"/>
                <a:cs typeface="Calibri" panose="020F0502020204030204" pitchFamily="34" charset="0"/>
              </a:rPr>
              <a:t>ίναι δωρεάν για τους δικαιούχους του.</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gn="just">
              <a:lnSpc>
                <a:spcPct val="107000"/>
              </a:lnSpc>
              <a:spcAft>
                <a:spcPts val="800"/>
              </a:spcAft>
              <a:buFont typeface="Arial" panose="020B0604020202020204" pitchFamily="34" charset="0"/>
              <a:buChar char="•"/>
            </a:pPr>
            <a:r>
              <a:rPr lang="el-GR" sz="1600" dirty="0">
                <a:effectLst/>
                <a:latin typeface="Calibri" panose="020F0502020204030204" pitchFamily="34" charset="0"/>
                <a:ea typeface="Times New Roman" panose="02020603050405020304" pitchFamily="18" charset="0"/>
                <a:cs typeface="Calibri" panose="020F0502020204030204" pitchFamily="34" charset="0"/>
              </a:rPr>
              <a:t>Τόσο οι δημόσιοι όσο και οι ιδιωτικοί φορείς μπορούν να υποβάλουν αίτηση για υποστήριξη στο TARGET.</a:t>
            </a:r>
            <a:endParaRPr lang="el-GR" sz="16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el-GR" sz="1600" dirty="0">
                <a:effectLst/>
                <a:latin typeface="Calibri" panose="020F0502020204030204" pitchFamily="34" charset="0"/>
                <a:ea typeface="Times New Roman" panose="02020603050405020304" pitchFamily="18" charset="0"/>
                <a:cs typeface="Calibri" panose="020F0502020204030204" pitchFamily="34" charset="0"/>
              </a:rPr>
              <a:t>Η διευκόλυνση αναπτύχθηκε από κοινού από την Ευρωπαϊκή Επιτροπή και την Ευρωπαϊκή Τράπεζα Επενδύσεων (</a:t>
            </a:r>
            <a:r>
              <a:rPr lang="el-GR" sz="1600" dirty="0" err="1">
                <a:effectLst/>
                <a:latin typeface="Calibri" panose="020F0502020204030204" pitchFamily="34" charset="0"/>
                <a:ea typeface="Times New Roman" panose="02020603050405020304" pitchFamily="18" charset="0"/>
                <a:cs typeface="Calibri" panose="020F0502020204030204" pitchFamily="34" charset="0"/>
              </a:rPr>
              <a:t>ΕΤΕπ</a:t>
            </a:r>
            <a:r>
              <a:rPr lang="el-GR" sz="1600" dirty="0">
                <a:effectLst/>
                <a:latin typeface="Calibri" panose="020F0502020204030204" pitchFamily="34" charset="0"/>
                <a:ea typeface="Times New Roman" panose="02020603050405020304" pitchFamily="18" charset="0"/>
                <a:cs typeface="Calibri" panose="020F0502020204030204" pitchFamily="34" charset="0"/>
              </a:rPr>
              <a:t>) για να υποστηρίξει τη δίκαιη μετάβαση στις περιοχές άνθρακα, τύρφης και σχιστόλιθου της ΕΕ, συμπληρωματικά προς τους υφιστάμενους μηχανισμούς όπως ο  </a:t>
            </a:r>
            <a:r>
              <a:rPr lang="el-GR" sz="1600" u="sng" dirty="0">
                <a:effectLst/>
                <a:latin typeface="Calibri" panose="020F050202020403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Μηχανισμός Δίκαιης Μετάβασης</a:t>
            </a:r>
            <a:r>
              <a:rPr lang="el-GR" sz="1600" dirty="0">
                <a:effectLst/>
                <a:latin typeface="Calibri" panose="020F0502020204030204" pitchFamily="34" charset="0"/>
                <a:ea typeface="Times New Roman" panose="02020603050405020304" pitchFamily="18" charset="0"/>
                <a:cs typeface="Calibri" panose="020F0502020204030204" pitchFamily="34" charset="0"/>
              </a:rPr>
              <a:t>.</a:t>
            </a:r>
          </a:p>
          <a:p>
            <a:pPr algn="just">
              <a:lnSpc>
                <a:spcPct val="107000"/>
              </a:lnSpc>
              <a:spcAft>
                <a:spcPts val="800"/>
              </a:spcAft>
            </a:pPr>
            <a:endParaRPr lang="el-GR" sz="1600" dirty="0">
              <a:latin typeface="Calibri" panose="020F0502020204030204" pitchFamily="34" charset="0"/>
              <a:ea typeface="Times New Roman" panose="02020603050405020304" pitchFamily="18" charset="0"/>
              <a:cs typeface="Calibri" panose="020F0502020204030204" pitchFamily="34" charset="0"/>
            </a:endParaRPr>
          </a:p>
          <a:p>
            <a:pPr algn="just">
              <a:lnSpc>
                <a:spcPct val="107000"/>
              </a:lnSpc>
              <a:spcAft>
                <a:spcPts val="800"/>
              </a:spcAft>
            </a:pPr>
            <a:r>
              <a:rPr lang="en-US" sz="1600" b="1" u="sng" dirty="0">
                <a:solidFill>
                  <a:schemeClr val="accent2">
                    <a:lumMod val="50000"/>
                  </a:schemeClr>
                </a:solidFill>
                <a:effectLst/>
                <a:latin typeface="Calibri" panose="020F0502020204030204" pitchFamily="34" charset="0"/>
                <a:ea typeface="Times New Roman" panose="02020603050405020304" pitchFamily="18" charset="0"/>
                <a:cs typeface="Calibri" panose="020F0502020204030204" pitchFamily="34" charset="0"/>
              </a:rPr>
              <a:t>EXCHANGE EU</a:t>
            </a:r>
            <a:r>
              <a:rPr lang="el-GR" sz="1600" b="1" dirty="0">
                <a:solidFill>
                  <a:schemeClr val="accent2">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l-GR" sz="1600" dirty="0">
                <a:effectLst/>
                <a:latin typeface="Calibri" panose="020F0502020204030204" pitchFamily="34" charset="0"/>
                <a:ea typeface="Times New Roman" panose="02020603050405020304" pitchFamily="18" charset="0"/>
                <a:cs typeface="Calibri" panose="020F0502020204030204" pitchFamily="34" charset="0"/>
              </a:rPr>
              <a:t>Έ</a:t>
            </a:r>
            <a:r>
              <a:rPr lang="el-GR" sz="1600" dirty="0">
                <a:latin typeface="Calibri" panose="020F0502020204030204" pitchFamily="34" charset="0"/>
                <a:cs typeface="Calibri" panose="020F0502020204030204" pitchFamily="34" charset="0"/>
              </a:rPr>
              <a:t>να πρόγραμμα ανταλλαγών για τις Περιφέρειες άνθρακα της ΕΕ, που βρίσκονται σε μεταβατικό στάδιο με στόχο στη δημιουργία μιας </a:t>
            </a:r>
            <a:r>
              <a:rPr lang="el-GR" sz="1600" dirty="0" err="1">
                <a:latin typeface="Calibri" panose="020F0502020204030204" pitchFamily="34" charset="0"/>
                <a:cs typeface="Calibri" panose="020F0502020204030204" pitchFamily="34" charset="0"/>
              </a:rPr>
              <a:t>ενδοευρωπαϊκής</a:t>
            </a:r>
            <a:r>
              <a:rPr lang="el-GR" sz="1600" dirty="0">
                <a:latin typeface="Calibri" panose="020F0502020204030204" pitchFamily="34" charset="0"/>
                <a:cs typeface="Calibri" panose="020F0502020204030204" pitchFamily="34" charset="0"/>
              </a:rPr>
              <a:t> ανταλλαγής για την αντιμετώπιση ακριβώς αυτών των αναγκών των επαγγελματιών και τη διευκόλυνση ενός καινοτόμου προγράμματος ανταλλαγών για μάθηση από επαγγελματίες μεταξύ των Περιφερειών αυτών. </a:t>
            </a:r>
          </a:p>
          <a:p>
            <a:pPr algn="just">
              <a:lnSpc>
                <a:spcPct val="107000"/>
              </a:lnSpc>
              <a:spcAft>
                <a:spcPts val="800"/>
              </a:spcAft>
            </a:pPr>
            <a:r>
              <a:rPr lang="el-GR" sz="1600" dirty="0">
                <a:latin typeface="Calibri" panose="020F0502020204030204" pitchFamily="34" charset="0"/>
                <a:cs typeface="Calibri" panose="020F0502020204030204" pitchFamily="34" charset="0"/>
              </a:rPr>
              <a:t>Το πρόγραμμα φέρνει σε επαφή ενδιαφερόμενους φορείς από διαφορετικές περιοχές άνθρακα από όλη την ΕΕ και δημιουργεί μια μοναδική ευκαιρία για ανταλλαγή πληροφοριών και μάθηση από άλλους. Αποτελεί μέρος της πρωτοβουλίας </a:t>
            </a:r>
            <a:r>
              <a:rPr lang="el-GR" sz="1600" dirty="0" err="1">
                <a:latin typeface="Calibri" panose="020F0502020204030204" pitchFamily="34" charset="0"/>
                <a:cs typeface="Calibri" panose="020F0502020204030204" pitchFamily="34" charset="0"/>
              </a:rPr>
              <a:t>Coal</a:t>
            </a:r>
            <a:r>
              <a:rPr lang="el-GR" sz="1600" dirty="0">
                <a:latin typeface="Calibri" panose="020F0502020204030204" pitchFamily="34" charset="0"/>
                <a:cs typeface="Calibri" panose="020F0502020204030204" pitchFamily="34" charset="0"/>
              </a:rPr>
              <a:t> </a:t>
            </a:r>
            <a:r>
              <a:rPr lang="el-GR" sz="1600" dirty="0" err="1">
                <a:latin typeface="Calibri" panose="020F0502020204030204" pitchFamily="34" charset="0"/>
                <a:cs typeface="Calibri" panose="020F0502020204030204" pitchFamily="34" charset="0"/>
              </a:rPr>
              <a:t>Regions</a:t>
            </a:r>
            <a:r>
              <a:rPr lang="el-GR" sz="1600" dirty="0">
                <a:latin typeface="Calibri" panose="020F0502020204030204" pitchFamily="34" charset="0"/>
                <a:cs typeface="Calibri" panose="020F0502020204030204" pitchFamily="34" charset="0"/>
              </a:rPr>
              <a:t> in </a:t>
            </a:r>
            <a:r>
              <a:rPr lang="el-GR" sz="1600" dirty="0" err="1">
                <a:latin typeface="Calibri" panose="020F0502020204030204" pitchFamily="34" charset="0"/>
                <a:cs typeface="Calibri" panose="020F0502020204030204" pitchFamily="34" charset="0"/>
              </a:rPr>
              <a:t>Transition</a:t>
            </a:r>
            <a:r>
              <a:rPr lang="el-GR" sz="1600" dirty="0">
                <a:latin typeface="Calibri" panose="020F0502020204030204" pitchFamily="34" charset="0"/>
                <a:cs typeface="Calibri" panose="020F0502020204030204" pitchFamily="34" charset="0"/>
              </a:rPr>
              <a:t> (</a:t>
            </a:r>
            <a:r>
              <a:rPr lang="el-GR" sz="1600" dirty="0" err="1">
                <a:latin typeface="Calibri" panose="020F0502020204030204" pitchFamily="34" charset="0"/>
                <a:cs typeface="Calibri" panose="020F0502020204030204" pitchFamily="34" charset="0"/>
              </a:rPr>
              <a:t>CRiT</a:t>
            </a:r>
            <a:r>
              <a:rPr lang="el-GR" sz="1600" dirty="0">
                <a:latin typeface="Calibri" panose="020F0502020204030204" pitchFamily="34" charset="0"/>
                <a:cs typeface="Calibri" panose="020F0502020204030204" pitchFamily="34" charset="0"/>
              </a:rPr>
              <a:t>) και υλοποιείται από την Ευρωπαϊκή Επιτροπή. </a:t>
            </a:r>
            <a:endParaRPr lang="el-GR" sz="1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28064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3A5F3A-E44F-497F-A3F2-910888F3F047}"/>
              </a:ext>
            </a:extLst>
          </p:cNvPr>
          <p:cNvSpPr txBox="1">
            <a:spLocks/>
          </p:cNvSpPr>
          <p:nvPr/>
        </p:nvSpPr>
        <p:spPr>
          <a:xfrm>
            <a:off x="1087393" y="172995"/>
            <a:ext cx="8106034" cy="642551"/>
          </a:xfrm>
          <a:prstGeom prst="rect">
            <a:avLst/>
          </a:prstGeom>
          <a:noFill/>
        </p:spPr>
        <p:txBody>
          <a:bodyP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l-GR" sz="2400" b="0" i="0" u="none" strike="noStrike" kern="1200" cap="none" spc="0" normalizeH="0" baseline="0" noProof="0" dirty="0">
              <a:ln>
                <a:noFill/>
              </a:ln>
              <a:solidFill>
                <a:schemeClr val="accent1">
                  <a:lumMod val="90000"/>
                  <a:lumOff val="10000"/>
                </a:schemeClr>
              </a:solidFill>
              <a:effectLst/>
              <a:uLnTx/>
              <a:uFillTx/>
              <a:latin typeface="Calibri" panose="020F0502020204030204" pitchFamily="34" charset="0"/>
              <a:ea typeface="+mj-ea"/>
              <a:cs typeface="Calibri" panose="020F0502020204030204" pitchFamily="34" charset="0"/>
            </a:endParaRPr>
          </a:p>
        </p:txBody>
      </p:sp>
      <p:pic>
        <p:nvPicPr>
          <p:cNvPr id="4" name="Εικόνα 3">
            <a:extLst>
              <a:ext uri="{FF2B5EF4-FFF2-40B4-BE49-F238E27FC236}">
                <a16:creationId xmlns:a16="http://schemas.microsoft.com/office/drawing/2014/main" id="{56226E69-FFB4-4C57-A557-B9100174A3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5147" y="0"/>
            <a:ext cx="4176854" cy="2344131"/>
          </a:xfrm>
          <a:prstGeom prst="rect">
            <a:avLst/>
          </a:prstGeom>
        </p:spPr>
      </p:pic>
      <p:sp>
        <p:nvSpPr>
          <p:cNvPr id="5" name="TextBox 4">
            <a:extLst>
              <a:ext uri="{FF2B5EF4-FFF2-40B4-BE49-F238E27FC236}">
                <a16:creationId xmlns:a16="http://schemas.microsoft.com/office/drawing/2014/main" id="{2C38DF8B-8F68-440E-8607-9151BCDC6D77}"/>
              </a:ext>
            </a:extLst>
          </p:cNvPr>
          <p:cNvSpPr txBox="1"/>
          <p:nvPr/>
        </p:nvSpPr>
        <p:spPr>
          <a:xfrm>
            <a:off x="4204531" y="172995"/>
            <a:ext cx="3606325" cy="1846659"/>
          </a:xfrm>
          <a:prstGeom prst="rect">
            <a:avLst/>
          </a:prstGeom>
          <a:noFill/>
        </p:spPr>
        <p:txBody>
          <a:bodyPr wrap="square" rtlCol="0">
            <a:spAutoFit/>
          </a:bodyPr>
          <a:lstStyle/>
          <a:p>
            <a:r>
              <a:rPr lang="el-GR" b="1" dirty="0" err="1">
                <a:latin typeface="Calibri" panose="020F0502020204030204" pitchFamily="34" charset="0"/>
                <a:cs typeface="Calibri" panose="020F0502020204030204" pitchFamily="34" charset="0"/>
              </a:rPr>
              <a:t>Φωτοβολταϊκά</a:t>
            </a:r>
            <a:r>
              <a:rPr lang="el-GR" b="1" dirty="0">
                <a:latin typeface="Calibri" panose="020F0502020204030204" pitchFamily="34" charset="0"/>
                <a:cs typeface="Calibri" panose="020F0502020204030204" pitchFamily="34" charset="0"/>
              </a:rPr>
              <a:t> πάρκα</a:t>
            </a:r>
          </a:p>
          <a:p>
            <a:r>
              <a:rPr lang="el-GR" sz="1600" dirty="0">
                <a:latin typeface="Calibri" panose="020F0502020204030204" pitchFamily="34" charset="0"/>
                <a:cs typeface="Calibri" panose="020F0502020204030204" pitchFamily="34" charset="0"/>
              </a:rPr>
              <a:t>Προσφέροντας παράλληλα την δυνατότητα ανάπτυξης δραστηριοτήτων στον κλάδο των </a:t>
            </a:r>
            <a:r>
              <a:rPr lang="el-GR" sz="1600" b="1" dirty="0">
                <a:latin typeface="Calibri" panose="020F0502020204030204" pitchFamily="34" charset="0"/>
                <a:cs typeface="Calibri" panose="020F0502020204030204" pitchFamily="34" charset="0"/>
              </a:rPr>
              <a:t>ανταλλακτικών </a:t>
            </a:r>
            <a:r>
              <a:rPr lang="el-GR" sz="1600" dirty="0">
                <a:latin typeface="Calibri" panose="020F0502020204030204" pitchFamily="34" charset="0"/>
                <a:cs typeface="Calibri" panose="020F0502020204030204" pitchFamily="34" charset="0"/>
              </a:rPr>
              <a:t>αλλά και της </a:t>
            </a:r>
            <a:r>
              <a:rPr lang="el-GR" sz="1600" b="1" dirty="0">
                <a:latin typeface="Calibri" panose="020F0502020204030204" pitchFamily="34" charset="0"/>
                <a:cs typeface="Calibri" panose="020F0502020204030204" pitchFamily="34" charset="0"/>
              </a:rPr>
              <a:t>έρευνας και ανάπτυξης μονάδων υδρογόνου </a:t>
            </a:r>
            <a:r>
              <a:rPr lang="el-GR" sz="1600" dirty="0">
                <a:latin typeface="Calibri" panose="020F0502020204030204" pitchFamily="34" charset="0"/>
                <a:cs typeface="Calibri" panose="020F0502020204030204" pitchFamily="34" charset="0"/>
              </a:rPr>
              <a:t>που μπορούν να συνδέονται με ΑΠΕ.</a:t>
            </a:r>
          </a:p>
        </p:txBody>
      </p:sp>
      <p:sp>
        <p:nvSpPr>
          <p:cNvPr id="6" name="TextBox 5">
            <a:extLst>
              <a:ext uri="{FF2B5EF4-FFF2-40B4-BE49-F238E27FC236}">
                <a16:creationId xmlns:a16="http://schemas.microsoft.com/office/drawing/2014/main" id="{62457E7D-25CE-40C7-9C83-5C8059AF9B40}"/>
              </a:ext>
            </a:extLst>
          </p:cNvPr>
          <p:cNvSpPr txBox="1"/>
          <p:nvPr/>
        </p:nvSpPr>
        <p:spPr>
          <a:xfrm>
            <a:off x="1" y="0"/>
            <a:ext cx="4000240" cy="6848475"/>
          </a:xfrm>
          <a:prstGeom prst="rect">
            <a:avLst/>
          </a:prstGeom>
          <a:solidFill>
            <a:srgbClr val="002060">
              <a:alpha val="85000"/>
            </a:srgbClr>
          </a:solidFill>
        </p:spPr>
        <p:txBody>
          <a:bodyPr wrap="square" rtlCol="0">
            <a:spAutoFit/>
          </a:bodyPr>
          <a:lstStyle/>
          <a:p>
            <a:pPr algn="ctr"/>
            <a:endParaRPr lang="el-GR" sz="2400" dirty="0">
              <a:solidFill>
                <a:schemeClr val="bg1"/>
              </a:solidFill>
              <a:latin typeface="Calibri" panose="020F0502020204030204" pitchFamily="34" charset="0"/>
              <a:cs typeface="Calibri" panose="020F0502020204030204" pitchFamily="34" charset="0"/>
            </a:endParaRPr>
          </a:p>
          <a:p>
            <a:pPr algn="ctr"/>
            <a:endParaRPr lang="el-GR" sz="2400" dirty="0">
              <a:solidFill>
                <a:schemeClr val="bg1"/>
              </a:solidFill>
              <a:latin typeface="Calibri" panose="020F0502020204030204" pitchFamily="34" charset="0"/>
              <a:cs typeface="Calibri" panose="020F0502020204030204" pitchFamily="34" charset="0"/>
            </a:endParaRPr>
          </a:p>
          <a:p>
            <a:pPr algn="ctr"/>
            <a:endParaRPr lang="el-GR" sz="2400" dirty="0">
              <a:solidFill>
                <a:schemeClr val="bg1"/>
              </a:solidFill>
              <a:latin typeface="Calibri" panose="020F0502020204030204" pitchFamily="34" charset="0"/>
              <a:cs typeface="Calibri" panose="020F0502020204030204" pitchFamily="34" charset="0"/>
            </a:endParaRPr>
          </a:p>
          <a:p>
            <a:pPr algn="ctr"/>
            <a:endParaRPr lang="el-GR" sz="2400" dirty="0">
              <a:solidFill>
                <a:schemeClr val="bg1"/>
              </a:solidFill>
              <a:latin typeface="Calibri" panose="020F0502020204030204" pitchFamily="34" charset="0"/>
              <a:cs typeface="Calibri" panose="020F0502020204030204" pitchFamily="34" charset="0"/>
            </a:endParaRPr>
          </a:p>
          <a:p>
            <a:pPr algn="ctr"/>
            <a:endParaRPr lang="el-GR" sz="2400" dirty="0">
              <a:solidFill>
                <a:schemeClr val="bg1"/>
              </a:solidFill>
              <a:latin typeface="Calibri" panose="020F0502020204030204" pitchFamily="34" charset="0"/>
              <a:cs typeface="Calibri" panose="020F0502020204030204" pitchFamily="34" charset="0"/>
            </a:endParaRPr>
          </a:p>
          <a:p>
            <a:pPr algn="ctr"/>
            <a:endParaRPr lang="el-GR" sz="2400" dirty="0">
              <a:solidFill>
                <a:schemeClr val="bg1"/>
              </a:solidFill>
              <a:latin typeface="Calibri" panose="020F0502020204030204" pitchFamily="34" charset="0"/>
              <a:cs typeface="Calibri" panose="020F0502020204030204" pitchFamily="34" charset="0"/>
            </a:endParaRPr>
          </a:p>
          <a:p>
            <a:pPr algn="ctr"/>
            <a:r>
              <a:rPr lang="el-GR" sz="2400" dirty="0">
                <a:solidFill>
                  <a:schemeClr val="bg1"/>
                </a:solidFill>
                <a:latin typeface="Calibri" panose="020F0502020204030204" pitchFamily="34" charset="0"/>
                <a:cs typeface="Calibri" panose="020F0502020204030204" pitchFamily="34" charset="0"/>
              </a:rPr>
              <a:t>Εξεταζόμενες επενδύσεις </a:t>
            </a:r>
            <a:r>
              <a:rPr lang="el-GR" sz="2400" dirty="0">
                <a:solidFill>
                  <a:srgbClr val="FFFF00"/>
                </a:solidFill>
                <a:latin typeface="Calibri" panose="020F0502020204030204" pitchFamily="34" charset="0"/>
                <a:cs typeface="Calibri" panose="020F0502020204030204" pitchFamily="34" charset="0"/>
              </a:rPr>
              <a:t>εμβληματικού χαρακτήρα </a:t>
            </a:r>
            <a:r>
              <a:rPr lang="el-GR" sz="2400" dirty="0">
                <a:solidFill>
                  <a:schemeClr val="bg1"/>
                </a:solidFill>
                <a:latin typeface="Calibri" panose="020F0502020204030204" pitchFamily="34" charset="0"/>
                <a:cs typeface="Calibri" panose="020F0502020204030204" pitchFamily="34" charset="0"/>
              </a:rPr>
              <a:t>που μπορούν να απορροφήσουν μεγάλο ποσοστό του εργατικού δυναμικού της περιοχής</a:t>
            </a:r>
          </a:p>
          <a:p>
            <a:endParaRPr lang="el-GR" dirty="0"/>
          </a:p>
          <a:p>
            <a:endParaRPr lang="el-GR" dirty="0"/>
          </a:p>
          <a:p>
            <a:endParaRPr lang="el-GR" dirty="0"/>
          </a:p>
          <a:p>
            <a:endParaRPr lang="el-GR" dirty="0"/>
          </a:p>
          <a:p>
            <a:endParaRPr lang="el-GR" dirty="0"/>
          </a:p>
          <a:p>
            <a:endParaRPr lang="el-GR" dirty="0"/>
          </a:p>
          <a:p>
            <a:endParaRPr lang="el-GR" dirty="0"/>
          </a:p>
          <a:p>
            <a:endParaRPr lang="el-GR" dirty="0"/>
          </a:p>
        </p:txBody>
      </p:sp>
      <p:pic>
        <p:nvPicPr>
          <p:cNvPr id="8" name="Εικόνα 7">
            <a:extLst>
              <a:ext uri="{FF2B5EF4-FFF2-40B4-BE49-F238E27FC236}">
                <a16:creationId xmlns:a16="http://schemas.microsoft.com/office/drawing/2014/main" id="{4147E15A-2418-48E3-9A98-2A4B4339BF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6134" y="2344131"/>
            <a:ext cx="4000240" cy="2373207"/>
          </a:xfrm>
          <a:prstGeom prst="rect">
            <a:avLst/>
          </a:prstGeom>
        </p:spPr>
      </p:pic>
      <p:sp>
        <p:nvSpPr>
          <p:cNvPr id="9" name="TextBox 8">
            <a:extLst>
              <a:ext uri="{FF2B5EF4-FFF2-40B4-BE49-F238E27FC236}">
                <a16:creationId xmlns:a16="http://schemas.microsoft.com/office/drawing/2014/main" id="{16A60D5B-9D43-4E9D-BEC9-5CD135EF4B7F}"/>
              </a:ext>
            </a:extLst>
          </p:cNvPr>
          <p:cNvSpPr txBox="1"/>
          <p:nvPr/>
        </p:nvSpPr>
        <p:spPr>
          <a:xfrm>
            <a:off x="8201891" y="2423632"/>
            <a:ext cx="3606325" cy="1631216"/>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White Dragon</a:t>
            </a:r>
            <a:endParaRPr lang="el-GR" b="1" dirty="0">
              <a:latin typeface="Calibri" panose="020F0502020204030204" pitchFamily="34" charset="0"/>
              <a:cs typeface="Calibri" panose="020F0502020204030204" pitchFamily="34" charset="0"/>
            </a:endParaRPr>
          </a:p>
          <a:p>
            <a:endParaRPr lang="el-GR" b="1" dirty="0">
              <a:latin typeface="Calibri" panose="020F0502020204030204" pitchFamily="34" charset="0"/>
              <a:cs typeface="Calibri" panose="020F0502020204030204" pitchFamily="34" charset="0"/>
            </a:endParaRPr>
          </a:p>
          <a:p>
            <a:r>
              <a:rPr lang="el-GR" sz="1600" dirty="0">
                <a:solidFill>
                  <a:srgbClr val="000000"/>
                </a:solidFill>
                <a:latin typeface="Calibri" panose="020F0502020204030204" pitchFamily="34" charset="0"/>
                <a:cs typeface="Calibri" panose="020F0502020204030204" pitchFamily="34" charset="0"/>
              </a:rPr>
              <a:t>Το έργο </a:t>
            </a:r>
            <a:r>
              <a:rPr lang="el-GR" sz="1600" b="0" i="0" dirty="0">
                <a:solidFill>
                  <a:srgbClr val="000000"/>
                </a:solidFill>
                <a:effectLst/>
                <a:latin typeface="Calibri" panose="020F0502020204030204" pitchFamily="34" charset="0"/>
                <a:cs typeface="Calibri" panose="020F0502020204030204" pitchFamily="34" charset="0"/>
              </a:rPr>
              <a:t>θα χρησιμοποιήσει </a:t>
            </a:r>
            <a:r>
              <a:rPr lang="el-GR" sz="1600" b="1" i="0" dirty="0">
                <a:solidFill>
                  <a:srgbClr val="000000"/>
                </a:solidFill>
                <a:effectLst/>
                <a:latin typeface="Calibri" panose="020F0502020204030204" pitchFamily="34" charset="0"/>
                <a:cs typeface="Calibri" panose="020F0502020204030204" pitchFamily="34" charset="0"/>
              </a:rPr>
              <a:t>ανανεώσιμη ηλεκτρική ενέργεια σε μεγάλη κλίμακα (GW) για την παραγωγή πράσινου υδρογόνου</a:t>
            </a:r>
            <a:r>
              <a:rPr lang="el-GR" sz="1600" b="0" i="0" dirty="0">
                <a:solidFill>
                  <a:srgbClr val="000000"/>
                </a:solidFill>
                <a:effectLst/>
                <a:latin typeface="Calibri" panose="020F0502020204030204" pitchFamily="34" charset="0"/>
                <a:cs typeface="Calibri" panose="020F0502020204030204" pitchFamily="34" charset="0"/>
              </a:rPr>
              <a:t> μέσω ηλεκτρόλυσης.</a:t>
            </a:r>
            <a:endParaRPr lang="el-GR" sz="1600"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8A556154-F6EB-429A-A5A8-B004140E7C96}"/>
              </a:ext>
            </a:extLst>
          </p:cNvPr>
          <p:cNvSpPr txBox="1"/>
          <p:nvPr/>
        </p:nvSpPr>
        <p:spPr>
          <a:xfrm>
            <a:off x="4204531" y="5001816"/>
            <a:ext cx="3606325" cy="1600438"/>
          </a:xfrm>
          <a:prstGeom prst="rect">
            <a:avLst/>
          </a:prstGeom>
          <a:noFill/>
        </p:spPr>
        <p:txBody>
          <a:bodyPr wrap="square" rtlCol="0">
            <a:spAutoFit/>
          </a:bodyPr>
          <a:lstStyle/>
          <a:p>
            <a:r>
              <a:rPr lang="el-GR" b="1" dirty="0">
                <a:latin typeface="Calibri" panose="020F0502020204030204" pitchFamily="34" charset="0"/>
                <a:cs typeface="Calibri" panose="020F0502020204030204" pitchFamily="34" charset="0"/>
              </a:rPr>
              <a:t>Επιχειρηματικά πάρκα</a:t>
            </a:r>
          </a:p>
          <a:p>
            <a:r>
              <a:rPr lang="el-GR" sz="1600" dirty="0">
                <a:latin typeface="Calibri" pitchFamily="34" charset="0"/>
              </a:rPr>
              <a:t>Περιφερειακό Σχέδιο Δράσης για την Ανάπτυξη Επιχειρηματικών Πάρκων στην Περιφέρεια Δυτικής Μακεδονίας το οποίο παρουσιάστηκε στο Περιφερειακό Συμβούλιο στις 14-02-2022.</a:t>
            </a:r>
          </a:p>
        </p:txBody>
      </p:sp>
      <p:pic>
        <p:nvPicPr>
          <p:cNvPr id="18" name="Εικόνα 17">
            <a:extLst>
              <a:ext uri="{FF2B5EF4-FFF2-40B4-BE49-F238E27FC236}">
                <a16:creationId xmlns:a16="http://schemas.microsoft.com/office/drawing/2014/main" id="{E9D29A50-E794-48E8-B2EF-37D0667051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5146" y="4717338"/>
            <a:ext cx="4176854" cy="2140662"/>
          </a:xfrm>
          <a:prstGeom prst="rect">
            <a:avLst/>
          </a:prstGeom>
        </p:spPr>
      </p:pic>
    </p:spTree>
    <p:extLst>
      <p:ext uri="{BB962C8B-B14F-4D97-AF65-F5344CB8AC3E}">
        <p14:creationId xmlns:p14="http://schemas.microsoft.com/office/powerpoint/2010/main" val="22939439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3DE3A4-35F7-44A0-AFDE-7D77E60A3712}"/>
              </a:ext>
            </a:extLst>
          </p:cNvPr>
          <p:cNvSpPr txBox="1"/>
          <p:nvPr/>
        </p:nvSpPr>
        <p:spPr>
          <a:xfrm>
            <a:off x="1" y="0"/>
            <a:ext cx="4000240" cy="6848475"/>
          </a:xfrm>
          <a:prstGeom prst="rect">
            <a:avLst/>
          </a:prstGeom>
          <a:solidFill>
            <a:srgbClr val="002060">
              <a:alpha val="85000"/>
            </a:srgbClr>
          </a:solidFill>
        </p:spPr>
        <p:txBody>
          <a:bodyPr wrap="square" rtlCol="0">
            <a:spAutoFit/>
          </a:bodyPr>
          <a:lstStyle/>
          <a:p>
            <a:pPr algn="ctr"/>
            <a:endParaRPr lang="el-GR" sz="2400" dirty="0">
              <a:solidFill>
                <a:schemeClr val="bg1"/>
              </a:solidFill>
              <a:latin typeface="Calibri" panose="020F0502020204030204" pitchFamily="34" charset="0"/>
              <a:cs typeface="Calibri" panose="020F0502020204030204" pitchFamily="34" charset="0"/>
            </a:endParaRPr>
          </a:p>
          <a:p>
            <a:pPr algn="ctr"/>
            <a:endParaRPr lang="el-GR" sz="2400" dirty="0">
              <a:solidFill>
                <a:schemeClr val="bg1"/>
              </a:solidFill>
              <a:latin typeface="Calibri" panose="020F0502020204030204" pitchFamily="34" charset="0"/>
              <a:cs typeface="Calibri" panose="020F0502020204030204" pitchFamily="34" charset="0"/>
            </a:endParaRPr>
          </a:p>
          <a:p>
            <a:pPr algn="ctr"/>
            <a:endParaRPr lang="el-GR" sz="2400" dirty="0">
              <a:solidFill>
                <a:schemeClr val="bg1"/>
              </a:solidFill>
              <a:latin typeface="Calibri" panose="020F0502020204030204" pitchFamily="34" charset="0"/>
              <a:cs typeface="Calibri" panose="020F0502020204030204" pitchFamily="34" charset="0"/>
            </a:endParaRPr>
          </a:p>
          <a:p>
            <a:pPr algn="ctr"/>
            <a:endParaRPr lang="el-GR" sz="2400" dirty="0">
              <a:solidFill>
                <a:schemeClr val="bg1"/>
              </a:solidFill>
              <a:latin typeface="Calibri" panose="020F0502020204030204" pitchFamily="34" charset="0"/>
              <a:cs typeface="Calibri" panose="020F0502020204030204" pitchFamily="34" charset="0"/>
            </a:endParaRPr>
          </a:p>
          <a:p>
            <a:pPr algn="ctr"/>
            <a:endParaRPr lang="el-GR" sz="2400" dirty="0">
              <a:solidFill>
                <a:schemeClr val="bg1"/>
              </a:solidFill>
              <a:latin typeface="Calibri" panose="020F0502020204030204" pitchFamily="34" charset="0"/>
              <a:cs typeface="Calibri" panose="020F0502020204030204" pitchFamily="34" charset="0"/>
            </a:endParaRPr>
          </a:p>
          <a:p>
            <a:pPr algn="ctr"/>
            <a:endParaRPr lang="el-GR" sz="2400" dirty="0">
              <a:solidFill>
                <a:schemeClr val="bg1"/>
              </a:solidFill>
              <a:latin typeface="Calibri" panose="020F0502020204030204" pitchFamily="34" charset="0"/>
              <a:cs typeface="Calibri" panose="020F0502020204030204" pitchFamily="34" charset="0"/>
            </a:endParaRPr>
          </a:p>
          <a:p>
            <a:pPr algn="ctr"/>
            <a:r>
              <a:rPr lang="el-GR" sz="2400" dirty="0">
                <a:solidFill>
                  <a:schemeClr val="bg1"/>
                </a:solidFill>
                <a:latin typeface="Calibri" panose="020F0502020204030204" pitchFamily="34" charset="0"/>
                <a:cs typeface="Calibri" panose="020F0502020204030204" pitchFamily="34" charset="0"/>
              </a:rPr>
              <a:t>Εξεταζόμενες επενδύσεις </a:t>
            </a:r>
            <a:r>
              <a:rPr lang="el-GR" sz="2400" dirty="0">
                <a:solidFill>
                  <a:srgbClr val="FFFF00"/>
                </a:solidFill>
                <a:latin typeface="Calibri" panose="020F0502020204030204" pitchFamily="34" charset="0"/>
                <a:cs typeface="Calibri" panose="020F0502020204030204" pitchFamily="34" charset="0"/>
              </a:rPr>
              <a:t>εμβληματικού χαρακτήρα </a:t>
            </a:r>
            <a:r>
              <a:rPr lang="el-GR" sz="2400" dirty="0">
                <a:solidFill>
                  <a:schemeClr val="bg1"/>
                </a:solidFill>
                <a:latin typeface="Calibri" panose="020F0502020204030204" pitchFamily="34" charset="0"/>
                <a:cs typeface="Calibri" panose="020F0502020204030204" pitchFamily="34" charset="0"/>
              </a:rPr>
              <a:t>που μπορούν να απορροφήσουν μεγάλο ποσοστό του εργατικού δυναμικού της περιοχής</a:t>
            </a:r>
          </a:p>
          <a:p>
            <a:endParaRPr lang="el-GR" dirty="0"/>
          </a:p>
          <a:p>
            <a:endParaRPr lang="el-GR" dirty="0"/>
          </a:p>
          <a:p>
            <a:endParaRPr lang="el-GR" dirty="0"/>
          </a:p>
          <a:p>
            <a:endParaRPr lang="el-GR" dirty="0"/>
          </a:p>
          <a:p>
            <a:endParaRPr lang="el-GR" dirty="0"/>
          </a:p>
          <a:p>
            <a:endParaRPr lang="el-GR" dirty="0"/>
          </a:p>
          <a:p>
            <a:endParaRPr lang="el-GR" dirty="0"/>
          </a:p>
          <a:p>
            <a:endParaRPr lang="el-GR" dirty="0"/>
          </a:p>
        </p:txBody>
      </p:sp>
      <p:pic>
        <p:nvPicPr>
          <p:cNvPr id="4" name="Εικόνα 3">
            <a:extLst>
              <a:ext uri="{FF2B5EF4-FFF2-40B4-BE49-F238E27FC236}">
                <a16:creationId xmlns:a16="http://schemas.microsoft.com/office/drawing/2014/main" id="{99F0EDB8-E1C5-4F58-A31F-238C190A85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0240" y="9525"/>
            <a:ext cx="3867410" cy="2438401"/>
          </a:xfrm>
          <a:prstGeom prst="rect">
            <a:avLst/>
          </a:prstGeom>
        </p:spPr>
      </p:pic>
      <p:sp>
        <p:nvSpPr>
          <p:cNvPr id="5" name="TextBox 4">
            <a:extLst>
              <a:ext uri="{FF2B5EF4-FFF2-40B4-BE49-F238E27FC236}">
                <a16:creationId xmlns:a16="http://schemas.microsoft.com/office/drawing/2014/main" id="{41638162-9C1E-4E5D-B3E0-31F34A9D7169}"/>
              </a:ext>
            </a:extLst>
          </p:cNvPr>
          <p:cNvSpPr txBox="1"/>
          <p:nvPr/>
        </p:nvSpPr>
        <p:spPr>
          <a:xfrm>
            <a:off x="8315586" y="561975"/>
            <a:ext cx="3609714" cy="861774"/>
          </a:xfrm>
          <a:prstGeom prst="rect">
            <a:avLst/>
          </a:prstGeom>
          <a:noFill/>
        </p:spPr>
        <p:txBody>
          <a:bodyPr wrap="square" rtlCol="0">
            <a:spAutoFit/>
          </a:bodyPr>
          <a:lstStyle/>
          <a:p>
            <a:r>
              <a:rPr lang="el-GR" b="1" dirty="0">
                <a:latin typeface="Calibri" panose="020F0502020204030204" pitchFamily="34" charset="0"/>
                <a:cs typeface="Calibri" panose="020F0502020204030204" pitchFamily="34" charset="0"/>
              </a:rPr>
              <a:t>Έξυπνες αγροτικές μονάδες</a:t>
            </a:r>
          </a:p>
          <a:p>
            <a:r>
              <a:rPr lang="el-GR" sz="1600" dirty="0">
                <a:latin typeface="Calibri" panose="020F0502020204030204" pitchFamily="34" charset="0"/>
                <a:cs typeface="Calibri" panose="020F0502020204030204" pitchFamily="34" charset="0"/>
              </a:rPr>
              <a:t>Αξιοποιώντας τεχνολογίες τελευταίας γενιάς  π.χ. </a:t>
            </a:r>
            <a:r>
              <a:rPr lang="el-GR" sz="1600" b="1" dirty="0">
                <a:latin typeface="Calibri" panose="020F0502020204030204" pitchFamily="34" charset="0"/>
                <a:cs typeface="Calibri" panose="020F0502020204030204" pitchFamily="34" charset="0"/>
              </a:rPr>
              <a:t>υδροπονία</a:t>
            </a:r>
          </a:p>
        </p:txBody>
      </p:sp>
      <p:pic>
        <p:nvPicPr>
          <p:cNvPr id="7" name="Εικόνα 6">
            <a:extLst>
              <a:ext uri="{FF2B5EF4-FFF2-40B4-BE49-F238E27FC236}">
                <a16:creationId xmlns:a16="http://schemas.microsoft.com/office/drawing/2014/main" id="{7E40479C-2EA8-4B10-B7F5-858EDFA4BB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7650" y="2447925"/>
            <a:ext cx="4324349" cy="2390778"/>
          </a:xfrm>
          <a:prstGeom prst="rect">
            <a:avLst/>
          </a:prstGeom>
        </p:spPr>
      </p:pic>
      <p:sp>
        <p:nvSpPr>
          <p:cNvPr id="8" name="TextBox 7">
            <a:extLst>
              <a:ext uri="{FF2B5EF4-FFF2-40B4-BE49-F238E27FC236}">
                <a16:creationId xmlns:a16="http://schemas.microsoft.com/office/drawing/2014/main" id="{3EAB8D0F-E2C1-4EA5-BA29-BE7DAA70FBA3}"/>
              </a:ext>
            </a:extLst>
          </p:cNvPr>
          <p:cNvSpPr txBox="1"/>
          <p:nvPr/>
        </p:nvSpPr>
        <p:spPr>
          <a:xfrm>
            <a:off x="4324351" y="2801541"/>
            <a:ext cx="3609714" cy="1846659"/>
          </a:xfrm>
          <a:prstGeom prst="rect">
            <a:avLst/>
          </a:prstGeom>
          <a:noFill/>
        </p:spPr>
        <p:txBody>
          <a:bodyPr wrap="square" rtlCol="0">
            <a:spAutoFit/>
          </a:bodyPr>
          <a:lstStyle/>
          <a:p>
            <a:r>
              <a:rPr lang="el-GR" b="1" dirty="0" err="1">
                <a:latin typeface="Calibri" panose="020F0502020204030204" pitchFamily="34" charset="0"/>
                <a:cs typeface="Calibri" panose="020F0502020204030204" pitchFamily="34" charset="0"/>
              </a:rPr>
              <a:t>Οινοτουρισμός</a:t>
            </a:r>
            <a:endParaRPr lang="el-GR" b="1" dirty="0">
              <a:latin typeface="Calibri" panose="020F0502020204030204" pitchFamily="34" charset="0"/>
              <a:cs typeface="Calibri" panose="020F0502020204030204" pitchFamily="34" charset="0"/>
            </a:endParaRPr>
          </a:p>
          <a:p>
            <a:r>
              <a:rPr lang="el-GR" sz="1600" dirty="0">
                <a:latin typeface="Calibri" panose="020F0502020204030204" pitchFamily="34" charset="0"/>
                <a:cs typeface="Calibri" panose="020F0502020204030204" pitchFamily="34" charset="0"/>
              </a:rPr>
              <a:t>Δημιουργία ενός οικοσυστήματος οινικού τουρισμού στα πρότυπα της Βόρειας Ιταλίας, αξιοποιώντας τις μεγάλες δυνατότητες των οινοποιητικών επιχειρήσεων π.χ. περιοχής </a:t>
            </a:r>
            <a:r>
              <a:rPr lang="el-GR" sz="1600" b="1" dirty="0">
                <a:latin typeface="Calibri" panose="020F0502020204030204" pitchFamily="34" charset="0"/>
                <a:cs typeface="Calibri" panose="020F0502020204030204" pitchFamily="34" charset="0"/>
              </a:rPr>
              <a:t>Αμυνταίου</a:t>
            </a:r>
            <a:r>
              <a:rPr lang="el-GR" sz="1600" dirty="0">
                <a:latin typeface="Calibri" panose="020F0502020204030204" pitchFamily="34" charset="0"/>
                <a:cs typeface="Calibri" panose="020F0502020204030204" pitchFamily="34" charset="0"/>
              </a:rPr>
              <a:t> και όχι μόνο.</a:t>
            </a:r>
          </a:p>
        </p:txBody>
      </p:sp>
      <p:pic>
        <p:nvPicPr>
          <p:cNvPr id="10" name="Εικόνα 9">
            <a:extLst>
              <a:ext uri="{FF2B5EF4-FFF2-40B4-BE49-F238E27FC236}">
                <a16:creationId xmlns:a16="http://schemas.microsoft.com/office/drawing/2014/main" id="{C1608E87-76BC-46E9-882A-EA4EF00A61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0240" y="4838703"/>
            <a:ext cx="3867410" cy="2019297"/>
          </a:xfrm>
          <a:prstGeom prst="rect">
            <a:avLst/>
          </a:prstGeom>
        </p:spPr>
      </p:pic>
      <p:sp>
        <p:nvSpPr>
          <p:cNvPr id="11" name="TextBox 10">
            <a:extLst>
              <a:ext uri="{FF2B5EF4-FFF2-40B4-BE49-F238E27FC236}">
                <a16:creationId xmlns:a16="http://schemas.microsoft.com/office/drawing/2014/main" id="{A8CAF7EC-1006-4DA5-A383-D8CBEF10A979}"/>
              </a:ext>
            </a:extLst>
          </p:cNvPr>
          <p:cNvSpPr txBox="1"/>
          <p:nvPr/>
        </p:nvSpPr>
        <p:spPr>
          <a:xfrm>
            <a:off x="8315586" y="5320549"/>
            <a:ext cx="3609714" cy="861774"/>
          </a:xfrm>
          <a:prstGeom prst="rect">
            <a:avLst/>
          </a:prstGeom>
          <a:noFill/>
        </p:spPr>
        <p:txBody>
          <a:bodyPr wrap="square" rtlCol="0">
            <a:spAutoFit/>
          </a:bodyPr>
          <a:lstStyle/>
          <a:p>
            <a:r>
              <a:rPr lang="el-GR" b="1" dirty="0">
                <a:latin typeface="Calibri" panose="020F0502020204030204" pitchFamily="34" charset="0"/>
                <a:cs typeface="Calibri" panose="020F0502020204030204" pitchFamily="34" charset="0"/>
              </a:rPr>
              <a:t>Άλλες επενδύσεις</a:t>
            </a:r>
          </a:p>
          <a:p>
            <a:r>
              <a:rPr lang="el-GR" sz="1600" dirty="0">
                <a:latin typeface="Calibri" panose="020F0502020204030204" pitchFamily="34" charset="0"/>
                <a:cs typeface="Calibri" panose="020F0502020204030204" pitchFamily="34" charset="0"/>
              </a:rPr>
              <a:t>Δημιουργία υπερσύγχρονης κλινικής φυσικής αποκατάστασης.</a:t>
            </a:r>
          </a:p>
        </p:txBody>
      </p:sp>
    </p:spTree>
    <p:extLst>
      <p:ext uri="{BB962C8B-B14F-4D97-AF65-F5344CB8AC3E}">
        <p14:creationId xmlns:p14="http://schemas.microsoft.com/office/powerpoint/2010/main" val="2068430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631638-478A-4DAB-CF9B-0CA3A2E2B0AF}"/>
              </a:ext>
            </a:extLst>
          </p:cNvPr>
          <p:cNvSpPr txBox="1"/>
          <p:nvPr/>
        </p:nvSpPr>
        <p:spPr>
          <a:xfrm>
            <a:off x="734938" y="2303467"/>
            <a:ext cx="8879080" cy="2251065"/>
          </a:xfrm>
          <a:prstGeom prst="rect">
            <a:avLst/>
          </a:prstGeom>
          <a:noFill/>
        </p:spPr>
        <p:txBody>
          <a:bodyPr wrap="square">
            <a:spAutoFit/>
          </a:bodyPr>
          <a:lstStyle/>
          <a:p>
            <a:pPr algn="just">
              <a:lnSpc>
                <a:spcPct val="150000"/>
              </a:lnSpc>
            </a:pPr>
            <a:r>
              <a:rPr lang="el-GR" sz="2400" dirty="0">
                <a:solidFill>
                  <a:schemeClr val="accent2">
                    <a:lumMod val="50000"/>
                  </a:schemeClr>
                </a:solidFill>
                <a:latin typeface="Calibri" panose="020F0502020204030204" pitchFamily="34" charset="0"/>
                <a:cs typeface="Calibri" panose="020F0502020204030204" pitchFamily="34" charset="0"/>
              </a:rPr>
              <a:t>Η Δυτική Μακεδονία αλλάζει το παραγωγικό της μοντέλο προς ένα πράσινο, ψηφιακό και βιώσιμο μέλλον. </a:t>
            </a:r>
          </a:p>
          <a:p>
            <a:pPr algn="just">
              <a:lnSpc>
                <a:spcPct val="150000"/>
              </a:lnSpc>
            </a:pPr>
            <a:r>
              <a:rPr lang="el-GR" sz="2400" dirty="0">
                <a:solidFill>
                  <a:schemeClr val="accent2">
                    <a:lumMod val="50000"/>
                  </a:schemeClr>
                </a:solidFill>
                <a:latin typeface="Calibri" panose="020F0502020204030204" pitchFamily="34" charset="0"/>
                <a:cs typeface="Calibri" panose="020F0502020204030204" pitchFamily="34" charset="0"/>
              </a:rPr>
              <a:t>Προχωράμε με σταθερά βήματα προς τη μεγάλη μετάβαση από μία κλειστή σε μία ανοιχτή, εξωστρεφή και δυναμική οικονομία.</a:t>
            </a:r>
          </a:p>
        </p:txBody>
      </p:sp>
    </p:spTree>
    <p:extLst>
      <p:ext uri="{BB962C8B-B14F-4D97-AF65-F5344CB8AC3E}">
        <p14:creationId xmlns:p14="http://schemas.microsoft.com/office/powerpoint/2010/main" val="39143346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BDDE7D-1717-2175-EC5C-66BCE7AC7A6B}"/>
              </a:ext>
            </a:extLst>
          </p:cNvPr>
          <p:cNvSpPr txBox="1"/>
          <p:nvPr/>
        </p:nvSpPr>
        <p:spPr>
          <a:xfrm>
            <a:off x="1222049" y="2888478"/>
            <a:ext cx="7930497" cy="2123658"/>
          </a:xfrm>
          <a:prstGeom prst="rect">
            <a:avLst/>
          </a:prstGeom>
          <a:noFill/>
        </p:spPr>
        <p:txBody>
          <a:bodyPr wrap="square" rtlCol="0">
            <a:spAutoFit/>
          </a:bodyPr>
          <a:lstStyle/>
          <a:p>
            <a:pPr algn="ctr"/>
            <a:r>
              <a:rPr lang="el-GR" sz="3200" dirty="0">
                <a:solidFill>
                  <a:schemeClr val="accent2">
                    <a:lumMod val="50000"/>
                  </a:schemeClr>
                </a:solidFill>
                <a:latin typeface="Calibri" panose="020F0502020204030204" pitchFamily="34" charset="0"/>
                <a:cs typeface="Calibri" panose="020F0502020204030204" pitchFamily="34" charset="0"/>
              </a:rPr>
              <a:t>Ευχαριστώ για την προσοχή σας</a:t>
            </a:r>
          </a:p>
          <a:p>
            <a:pPr algn="ctr"/>
            <a:endParaRPr lang="el-GR" sz="3200" dirty="0">
              <a:solidFill>
                <a:schemeClr val="accent2">
                  <a:lumMod val="50000"/>
                </a:schemeClr>
              </a:solidFill>
              <a:latin typeface="Calibri" panose="020F0502020204030204" pitchFamily="34" charset="0"/>
              <a:cs typeface="Calibri" panose="020F0502020204030204" pitchFamily="34" charset="0"/>
            </a:endParaRPr>
          </a:p>
          <a:p>
            <a:pPr algn="ctr"/>
            <a:endParaRPr lang="el-GR" sz="3200" dirty="0">
              <a:solidFill>
                <a:schemeClr val="accent2">
                  <a:lumMod val="50000"/>
                </a:schemeClr>
              </a:solidFill>
              <a:latin typeface="Calibri" panose="020F0502020204030204" pitchFamily="34" charset="0"/>
              <a:cs typeface="Calibri" panose="020F0502020204030204" pitchFamily="34" charset="0"/>
            </a:endParaRPr>
          </a:p>
          <a:p>
            <a:pPr algn="ctr"/>
            <a:r>
              <a:rPr lang="el-GR" dirty="0">
                <a:latin typeface="Calibri" panose="020F0502020204030204" pitchFamily="34" charset="0"/>
                <a:cs typeface="Calibri" panose="020F0502020204030204" pitchFamily="34" charset="0"/>
              </a:rPr>
              <a:t>ΓΡΗΓΟΡΙΟΣ Θ. ΤΣΙΟΥΜΑΡΗΣ</a:t>
            </a:r>
          </a:p>
          <a:p>
            <a:pPr algn="ctr"/>
            <a:r>
              <a:rPr lang="el-GR" dirty="0">
                <a:latin typeface="Calibri" panose="020F0502020204030204" pitchFamily="34" charset="0"/>
                <a:cs typeface="Calibri" panose="020F0502020204030204" pitchFamily="34" charset="0"/>
              </a:rPr>
              <a:t>ΑΝΤΙΠΕΡΙΦΕΡΕΙΑΡΧΗΣ ΔΙΚΑΙΗΣ ΑΝΑΠΤΥΞΙΑΚΗΣ ΜΕΤΑΒΑΣΗΣ</a:t>
            </a:r>
          </a:p>
        </p:txBody>
      </p:sp>
    </p:spTree>
    <p:extLst>
      <p:ext uri="{BB962C8B-B14F-4D97-AF65-F5344CB8AC3E}">
        <p14:creationId xmlns:p14="http://schemas.microsoft.com/office/powerpoint/2010/main" val="3177148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679737" y="214696"/>
            <a:ext cx="8712091" cy="830997"/>
          </a:xfrm>
          <a:prstGeom prst="rect">
            <a:avLst/>
          </a:prstGeom>
          <a:solidFill>
            <a:schemeClr val="bg1">
              <a:lumMod val="85000"/>
            </a:schemeClr>
          </a:solidFill>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l-GR" sz="2400" dirty="0">
                <a:solidFill>
                  <a:srgbClr val="002060"/>
                </a:solidFill>
                <a:latin typeface="Calibri" pitchFamily="34" charset="0"/>
              </a:rPr>
              <a:t>Α. ΚΑΤΑΡΤΙΣΗ ΕΝΟΣ ΣΧΕΔΙΟΥ ΔΙΚΑΙΗΣ ΑΝΑΠΤΥΞΙΑΚΗΣ ΜΕΤΑΒΑΣΗΣ (Σ.Δ.Α.Μ.)</a:t>
            </a:r>
          </a:p>
        </p:txBody>
      </p:sp>
      <p:pic>
        <p:nvPicPr>
          <p:cNvPr id="3" name="2 - Εικόνα" descr="ΕΡΓΟΣΤΑΣΙΟ.jpg"/>
          <p:cNvPicPr>
            <a:picLocks noChangeAspect="1"/>
          </p:cNvPicPr>
          <p:nvPr/>
        </p:nvPicPr>
        <p:blipFill>
          <a:blip r:embed="rId2" cstate="print"/>
          <a:stretch>
            <a:fillRect/>
          </a:stretch>
        </p:blipFill>
        <p:spPr>
          <a:xfrm>
            <a:off x="827903" y="4161131"/>
            <a:ext cx="2491818" cy="2066674"/>
          </a:xfrm>
          <a:prstGeom prst="rect">
            <a:avLst/>
          </a:prstGeom>
        </p:spPr>
      </p:pic>
      <p:pic>
        <p:nvPicPr>
          <p:cNvPr id="4" name="3 - Εικόνα" descr="ΠΡΑΣΙΝΗ ΕΝΕΡΓΕΙΑ.jpg"/>
          <p:cNvPicPr>
            <a:picLocks noChangeAspect="1"/>
          </p:cNvPicPr>
          <p:nvPr/>
        </p:nvPicPr>
        <p:blipFill>
          <a:blip r:embed="rId3" cstate="print"/>
          <a:stretch>
            <a:fillRect/>
          </a:stretch>
        </p:blipFill>
        <p:spPr>
          <a:xfrm>
            <a:off x="4114801" y="3954162"/>
            <a:ext cx="4891365" cy="2903838"/>
          </a:xfrm>
          <a:prstGeom prst="rect">
            <a:avLst/>
          </a:prstGeom>
        </p:spPr>
      </p:pic>
      <p:sp>
        <p:nvSpPr>
          <p:cNvPr id="5" name="4 - Δεξιό βέλος"/>
          <p:cNvSpPr/>
          <p:nvPr/>
        </p:nvSpPr>
        <p:spPr>
          <a:xfrm>
            <a:off x="3398109" y="5412259"/>
            <a:ext cx="803189" cy="3583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p:txBody>
      </p:sp>
      <p:sp>
        <p:nvSpPr>
          <p:cNvPr id="8" name="7 - TextBox"/>
          <p:cNvSpPr txBox="1"/>
          <p:nvPr/>
        </p:nvSpPr>
        <p:spPr>
          <a:xfrm>
            <a:off x="679737" y="2256684"/>
            <a:ext cx="9032789" cy="880369"/>
          </a:xfrm>
          <a:prstGeom prst="rect">
            <a:avLst/>
          </a:prstGeom>
          <a:noFill/>
        </p:spPr>
        <p:txBody>
          <a:bodyPr wrap="square" rtlCol="0">
            <a:spAutoFit/>
          </a:bodyPr>
          <a:lstStyle/>
          <a:p>
            <a:pPr>
              <a:lnSpc>
                <a:spcPct val="150000"/>
              </a:lnSpc>
            </a:pPr>
            <a:r>
              <a:rPr lang="el-GR" dirty="0">
                <a:latin typeface="Calibri" pitchFamily="34" charset="0"/>
              </a:rPr>
              <a:t>Η κατάρτιση ενός Σχεδίου Δίκαιης Αναπτυξιακής Μετάβασης αποτελεί τον οδικό χάρτη για την </a:t>
            </a:r>
            <a:r>
              <a:rPr lang="el-GR" b="1" u="sng" dirty="0">
                <a:latin typeface="Calibri" pitchFamily="34" charset="0"/>
              </a:rPr>
              <a:t>αναδιάρθρωση του παραγωγικού προτύπου</a:t>
            </a:r>
            <a:r>
              <a:rPr lang="el-GR" b="1" dirty="0">
                <a:latin typeface="Calibri" pitchFamily="34" charset="0"/>
              </a:rPr>
              <a:t> </a:t>
            </a:r>
            <a:r>
              <a:rPr lang="el-GR" dirty="0">
                <a:latin typeface="Calibri" pitchFamily="34" charset="0"/>
              </a:rPr>
              <a:t>των περιοχών μετάβασης.</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 TextBox"/>
          <p:cNvSpPr txBox="1"/>
          <p:nvPr/>
        </p:nvSpPr>
        <p:spPr>
          <a:xfrm>
            <a:off x="0" y="1"/>
            <a:ext cx="3472249" cy="6857999"/>
          </a:xfrm>
          <a:prstGeom prst="rect">
            <a:avLst/>
          </a:prstGeom>
          <a:solidFill>
            <a:schemeClr val="accent1">
              <a:lumMod val="75000"/>
              <a:lumOff val="25000"/>
            </a:schemeClr>
          </a:solidFill>
        </p:spPr>
        <p:txBody>
          <a:bodyPr wrap="square" rtlCol="0">
            <a:spAutoFit/>
          </a:bodyPr>
          <a:lstStyle/>
          <a:p>
            <a:pPr algn="ctr"/>
            <a:endParaRPr lang="el-GR" sz="2400" dirty="0">
              <a:latin typeface="Calibri" pitchFamily="34" charset="0"/>
            </a:endParaRPr>
          </a:p>
          <a:p>
            <a:pPr algn="ctr"/>
            <a:endParaRPr lang="el-GR" sz="2400" dirty="0">
              <a:latin typeface="Calibri" pitchFamily="34" charset="0"/>
            </a:endParaRPr>
          </a:p>
          <a:p>
            <a:pPr algn="ctr"/>
            <a:endParaRPr lang="el-GR" sz="2400" dirty="0">
              <a:latin typeface="Calibri" pitchFamily="34" charset="0"/>
            </a:endParaRPr>
          </a:p>
          <a:p>
            <a:pPr algn="ctr"/>
            <a:endParaRPr lang="el-GR" sz="2400" dirty="0">
              <a:latin typeface="Calibri" pitchFamily="34" charset="0"/>
            </a:endParaRPr>
          </a:p>
          <a:p>
            <a:pPr algn="ctr"/>
            <a:endParaRPr lang="el-GR" sz="2400" dirty="0">
              <a:latin typeface="Calibri" pitchFamily="34" charset="0"/>
            </a:endParaRPr>
          </a:p>
          <a:p>
            <a:pPr algn="ctr"/>
            <a:r>
              <a:rPr lang="el-GR" sz="2400" dirty="0">
                <a:solidFill>
                  <a:schemeClr val="bg1">
                    <a:lumMod val="95000"/>
                  </a:schemeClr>
                </a:solidFill>
                <a:latin typeface="Calibri" pitchFamily="34" charset="0"/>
              </a:rPr>
              <a:t>Το όραμα για την «επόμενη μέρα» βασίζεται σε πέντε βασικούς πυλώνες ανάπτυξης , υποστηριζόμενους από οριζόντιες δράσεις</a:t>
            </a:r>
          </a:p>
          <a:p>
            <a:pPr algn="ctr"/>
            <a:endParaRPr lang="el-GR" sz="2400" dirty="0">
              <a:solidFill>
                <a:schemeClr val="bg1">
                  <a:lumMod val="95000"/>
                </a:schemeClr>
              </a:solidFill>
              <a:latin typeface="Calibri" pitchFamily="34" charset="0"/>
            </a:endParaRPr>
          </a:p>
          <a:p>
            <a:pPr algn="ctr"/>
            <a:endParaRPr lang="el-GR" sz="2400" dirty="0">
              <a:latin typeface="Calibri" pitchFamily="34" charset="0"/>
            </a:endParaRPr>
          </a:p>
          <a:p>
            <a:pPr algn="ctr"/>
            <a:endParaRPr lang="el-GR" sz="2400" dirty="0">
              <a:latin typeface="Calibri" pitchFamily="34" charset="0"/>
            </a:endParaRPr>
          </a:p>
          <a:p>
            <a:pPr algn="ctr"/>
            <a:endParaRPr lang="el-GR" sz="2400" dirty="0">
              <a:latin typeface="Calibri" pitchFamily="34" charset="0"/>
            </a:endParaRPr>
          </a:p>
          <a:p>
            <a:pPr algn="ctr"/>
            <a:endParaRPr lang="el-GR" sz="2400" dirty="0">
              <a:latin typeface="Calibri" pitchFamily="34" charset="0"/>
            </a:endParaRPr>
          </a:p>
          <a:p>
            <a:pPr algn="ctr"/>
            <a:endParaRPr lang="el-GR" sz="2400" dirty="0">
              <a:latin typeface="Calibri" pitchFamily="34" charset="0"/>
            </a:endParaRPr>
          </a:p>
        </p:txBody>
      </p:sp>
      <p:graphicFrame>
        <p:nvGraphicFramePr>
          <p:cNvPr id="5" name="4 - Διάγραμμα"/>
          <p:cNvGraphicFramePr/>
          <p:nvPr>
            <p:extLst>
              <p:ext uri="{D42A27DB-BD31-4B8C-83A1-F6EECF244321}">
                <p14:modId xmlns:p14="http://schemas.microsoft.com/office/powerpoint/2010/main" val="1326227703"/>
              </p:ext>
            </p:extLst>
          </p:nvPr>
        </p:nvGraphicFramePr>
        <p:xfrm>
          <a:off x="3472249" y="160638"/>
          <a:ext cx="8719751" cy="669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 TextBox"/>
          <p:cNvSpPr txBox="1"/>
          <p:nvPr/>
        </p:nvSpPr>
        <p:spPr>
          <a:xfrm>
            <a:off x="4411362" y="5035368"/>
            <a:ext cx="7426410" cy="1785104"/>
          </a:xfrm>
          <a:prstGeom prst="rect">
            <a:avLst/>
          </a:prstGeom>
          <a:noFill/>
        </p:spPr>
        <p:txBody>
          <a:bodyPr wrap="square" rtlCol="0">
            <a:spAutoFit/>
          </a:bodyPr>
          <a:lstStyle/>
          <a:p>
            <a:pPr algn="ctr"/>
            <a:r>
              <a:rPr lang="el-GR" sz="1600" b="1" dirty="0">
                <a:latin typeface="Calibri" pitchFamily="34" charset="0"/>
              </a:rPr>
              <a:t>Φυσικές και ψηφιακές υποδομές</a:t>
            </a:r>
          </a:p>
          <a:p>
            <a:pPr algn="ctr"/>
            <a:r>
              <a:rPr lang="el-GR" sz="1600" b="1" dirty="0" err="1">
                <a:latin typeface="Calibri" pitchFamily="34" charset="0"/>
              </a:rPr>
              <a:t>Επανακατάρτιση</a:t>
            </a:r>
            <a:r>
              <a:rPr lang="el-GR" sz="1600" b="1" dirty="0">
                <a:latin typeface="Calibri" pitchFamily="34" charset="0"/>
              </a:rPr>
              <a:t> ανθρώπινου δυναμικού</a:t>
            </a:r>
          </a:p>
          <a:p>
            <a:pPr algn="ctr"/>
            <a:r>
              <a:rPr lang="el-GR" sz="1600" b="1" dirty="0">
                <a:latin typeface="Calibri" pitchFamily="34" charset="0"/>
              </a:rPr>
              <a:t>Καθοδήγηση επιχειρηματικότητας και κίνητρα</a:t>
            </a:r>
          </a:p>
          <a:p>
            <a:pPr algn="ctr"/>
            <a:r>
              <a:rPr lang="el-GR" sz="1600" b="1" dirty="0">
                <a:latin typeface="Calibri" pitchFamily="34" charset="0"/>
              </a:rPr>
              <a:t>Εναλλακτικές χρήσεις γης</a:t>
            </a:r>
          </a:p>
          <a:p>
            <a:endParaRPr lang="el-GR" sz="1400" dirty="0">
              <a:latin typeface="Calibri" pitchFamily="34" charset="0"/>
            </a:endParaRPr>
          </a:p>
          <a:p>
            <a:endParaRPr lang="el-GR" sz="1400" dirty="0">
              <a:latin typeface="Calibri" pitchFamily="34" charset="0"/>
            </a:endParaRPr>
          </a:p>
          <a:p>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D98B9C-815F-40AE-AE42-59442F84F691}"/>
              </a:ext>
            </a:extLst>
          </p:cNvPr>
          <p:cNvSpPr txBox="1">
            <a:spLocks/>
          </p:cNvSpPr>
          <p:nvPr/>
        </p:nvSpPr>
        <p:spPr>
          <a:xfrm>
            <a:off x="1794619" y="84310"/>
            <a:ext cx="6580260" cy="642551"/>
          </a:xfrm>
          <a:prstGeom prst="rect">
            <a:avLst/>
          </a:prstGeom>
          <a:noFill/>
        </p:spPr>
        <p:txBody>
          <a:bodyP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l-GR" sz="2400" noProof="0" dirty="0">
                <a:solidFill>
                  <a:schemeClr val="accent1"/>
                </a:solidFill>
                <a:latin typeface="Calibri" panose="020F0502020204030204" pitchFamily="34" charset="0"/>
                <a:ea typeface="+mj-ea"/>
                <a:cs typeface="Calibri" panose="020F0502020204030204" pitchFamily="34" charset="0"/>
              </a:rPr>
              <a:t>Κατηγορίες κινήτρων του ΣΔΑΜ</a:t>
            </a:r>
            <a:endParaRPr kumimoji="0" lang="el-GR" sz="2400" b="0" i="0" u="none" strike="noStrike" kern="1200" cap="none" spc="0" normalizeH="0" baseline="0" noProof="0" dirty="0">
              <a:ln>
                <a:noFill/>
              </a:ln>
              <a:solidFill>
                <a:schemeClr val="accent1"/>
              </a:solidFill>
              <a:effectLst/>
              <a:uLnTx/>
              <a:uFillTx/>
              <a:latin typeface="Calibri" panose="020F0502020204030204" pitchFamily="34" charset="0"/>
              <a:ea typeface="+mj-ea"/>
              <a:cs typeface="Calibri" panose="020F0502020204030204" pitchFamily="34" charset="0"/>
            </a:endParaRPr>
          </a:p>
        </p:txBody>
      </p:sp>
      <p:sp>
        <p:nvSpPr>
          <p:cNvPr id="4" name="TextBox 3">
            <a:extLst>
              <a:ext uri="{FF2B5EF4-FFF2-40B4-BE49-F238E27FC236}">
                <a16:creationId xmlns:a16="http://schemas.microsoft.com/office/drawing/2014/main" id="{2F52D3A5-DC34-48FF-A24A-618E0D7A95F9}"/>
              </a:ext>
            </a:extLst>
          </p:cNvPr>
          <p:cNvSpPr txBox="1"/>
          <p:nvPr/>
        </p:nvSpPr>
        <p:spPr>
          <a:xfrm>
            <a:off x="401653" y="1855749"/>
            <a:ext cx="3042303" cy="3970318"/>
          </a:xfrm>
          <a:prstGeom prst="rect">
            <a:avLst/>
          </a:prstGeom>
          <a:noFill/>
        </p:spPr>
        <p:txBody>
          <a:bodyPr wrap="square" rtlCol="0">
            <a:spAutoFit/>
          </a:bodyPr>
          <a:lstStyle/>
          <a:p>
            <a:pPr algn="ctr"/>
            <a:r>
              <a:rPr lang="el-GR" b="1" dirty="0">
                <a:solidFill>
                  <a:schemeClr val="accent1"/>
                </a:solidFill>
                <a:latin typeface="Calibri" panose="020F0502020204030204" pitchFamily="34" charset="0"/>
                <a:cs typeface="Calibri" panose="020F0502020204030204" pitchFamily="34" charset="0"/>
              </a:rPr>
              <a:t>Προσέλκυση νέας παραγωγικής διαδικασίας</a:t>
            </a:r>
          </a:p>
          <a:p>
            <a:pPr algn="ctr"/>
            <a:endParaRPr lang="el-GR" b="1" dirty="0">
              <a:solidFill>
                <a:schemeClr val="accent1"/>
              </a:solidFill>
              <a:latin typeface="Calibri" panose="020F0502020204030204" pitchFamily="34" charset="0"/>
              <a:cs typeface="Calibri" panose="020F0502020204030204" pitchFamily="34" charset="0"/>
            </a:endParaRPr>
          </a:p>
          <a:p>
            <a:pPr marL="342900" indent="-342900">
              <a:buFont typeface="+mj-lt"/>
              <a:buAutoNum type="arabicPeriod"/>
            </a:pPr>
            <a:r>
              <a:rPr lang="el-GR" dirty="0">
                <a:solidFill>
                  <a:schemeClr val="accent1"/>
                </a:solidFill>
                <a:latin typeface="Calibri" panose="020F0502020204030204" pitchFamily="34" charset="0"/>
                <a:cs typeface="Calibri" panose="020F0502020204030204" pitchFamily="34" charset="0"/>
              </a:rPr>
              <a:t>Επιχορήγηση για νέα επένδυση</a:t>
            </a:r>
          </a:p>
          <a:p>
            <a:pPr marL="342900" indent="-342900">
              <a:buFont typeface="+mj-lt"/>
              <a:buAutoNum type="arabicPeriod"/>
            </a:pPr>
            <a:r>
              <a:rPr lang="el-GR" dirty="0">
                <a:solidFill>
                  <a:schemeClr val="accent1"/>
                </a:solidFill>
                <a:latin typeface="Calibri" panose="020F0502020204030204" pitchFamily="34" charset="0"/>
                <a:cs typeface="Calibri" panose="020F0502020204030204" pitchFamily="34" charset="0"/>
              </a:rPr>
              <a:t>Φοροαπαλλαγή</a:t>
            </a:r>
          </a:p>
          <a:p>
            <a:pPr marL="342900" indent="-342900">
              <a:buFont typeface="+mj-lt"/>
              <a:buAutoNum type="arabicPeriod"/>
            </a:pPr>
            <a:r>
              <a:rPr lang="el-GR" dirty="0" err="1">
                <a:solidFill>
                  <a:schemeClr val="accent1"/>
                </a:solidFill>
                <a:latin typeface="Calibri" panose="020F0502020204030204" pitchFamily="34" charset="0"/>
                <a:cs typeface="Calibri" panose="020F0502020204030204" pitchFamily="34" charset="0"/>
              </a:rPr>
              <a:t>Φοροελαφρύνσεις</a:t>
            </a:r>
            <a:endParaRPr lang="el-GR" dirty="0">
              <a:solidFill>
                <a:schemeClr val="accent1"/>
              </a:solidFill>
              <a:latin typeface="Calibri" panose="020F0502020204030204" pitchFamily="34" charset="0"/>
              <a:cs typeface="Calibri" panose="020F0502020204030204" pitchFamily="34" charset="0"/>
            </a:endParaRPr>
          </a:p>
          <a:p>
            <a:pPr marL="342900" indent="-342900">
              <a:buFont typeface="+mj-lt"/>
              <a:buAutoNum type="arabicPeriod"/>
            </a:pPr>
            <a:r>
              <a:rPr lang="el-GR" dirty="0">
                <a:solidFill>
                  <a:schemeClr val="accent1"/>
                </a:solidFill>
                <a:latin typeface="Calibri" panose="020F0502020204030204" pitchFamily="34" charset="0"/>
                <a:cs typeface="Calibri" panose="020F0502020204030204" pitchFamily="34" charset="0"/>
              </a:rPr>
              <a:t>Επιδότηση ασφαλιστικών εισφορών</a:t>
            </a:r>
          </a:p>
          <a:p>
            <a:pPr marL="342900" indent="-342900">
              <a:buFont typeface="+mj-lt"/>
              <a:buAutoNum type="arabicPeriod"/>
            </a:pPr>
            <a:r>
              <a:rPr lang="el-GR" dirty="0">
                <a:solidFill>
                  <a:schemeClr val="accent1"/>
                </a:solidFill>
                <a:latin typeface="Calibri" panose="020F0502020204030204" pitchFamily="34" charset="0"/>
                <a:cs typeface="Calibri" panose="020F0502020204030204" pitchFamily="34" charset="0"/>
              </a:rPr>
              <a:t>Απαλλαγή τελών</a:t>
            </a:r>
          </a:p>
          <a:p>
            <a:pPr marL="342900" indent="-342900">
              <a:buFont typeface="+mj-lt"/>
              <a:buAutoNum type="arabicPeriod"/>
            </a:pPr>
            <a:r>
              <a:rPr lang="el-GR" dirty="0">
                <a:solidFill>
                  <a:schemeClr val="accent1"/>
                </a:solidFill>
                <a:latin typeface="Calibri" panose="020F0502020204030204" pitchFamily="34" charset="0"/>
                <a:cs typeface="Calibri" panose="020F0502020204030204" pitchFamily="34" charset="0"/>
              </a:rPr>
              <a:t>Δάνεια με ευνοϊκούς όρους</a:t>
            </a:r>
          </a:p>
          <a:p>
            <a:pPr marL="342900" indent="-342900">
              <a:buFont typeface="+mj-lt"/>
              <a:buAutoNum type="arabicPeriod"/>
            </a:pPr>
            <a:r>
              <a:rPr lang="el-GR" dirty="0">
                <a:solidFill>
                  <a:schemeClr val="accent1"/>
                </a:solidFill>
                <a:latin typeface="Calibri" panose="020F0502020204030204" pitchFamily="34" charset="0"/>
                <a:cs typeface="Calibri" panose="020F0502020204030204" pitchFamily="34" charset="0"/>
              </a:rPr>
              <a:t>Εγγυήσεις</a:t>
            </a:r>
          </a:p>
          <a:p>
            <a:endParaRPr lang="el-GR" dirty="0"/>
          </a:p>
        </p:txBody>
      </p:sp>
      <p:sp>
        <p:nvSpPr>
          <p:cNvPr id="5" name="TextBox 4">
            <a:extLst>
              <a:ext uri="{FF2B5EF4-FFF2-40B4-BE49-F238E27FC236}">
                <a16:creationId xmlns:a16="http://schemas.microsoft.com/office/drawing/2014/main" id="{04EDA81A-66B8-4204-84D9-F36566EA0C16}"/>
              </a:ext>
            </a:extLst>
          </p:cNvPr>
          <p:cNvSpPr txBox="1"/>
          <p:nvPr/>
        </p:nvSpPr>
        <p:spPr>
          <a:xfrm>
            <a:off x="3760150" y="1855750"/>
            <a:ext cx="3042303" cy="4524315"/>
          </a:xfrm>
          <a:prstGeom prst="rect">
            <a:avLst/>
          </a:prstGeom>
          <a:noFill/>
        </p:spPr>
        <p:txBody>
          <a:bodyPr wrap="square" rtlCol="0">
            <a:spAutoFit/>
          </a:bodyPr>
          <a:lstStyle/>
          <a:p>
            <a:pPr algn="ctr"/>
            <a:r>
              <a:rPr lang="el-GR" b="1" dirty="0">
                <a:solidFill>
                  <a:schemeClr val="accent1"/>
                </a:solidFill>
                <a:latin typeface="Calibri" panose="020F0502020204030204" pitchFamily="34" charset="0"/>
                <a:cs typeface="Calibri" panose="020F0502020204030204" pitchFamily="34" charset="0"/>
              </a:rPr>
              <a:t>Διατήρηση υφιστάμενης λειτουργίας</a:t>
            </a:r>
          </a:p>
          <a:p>
            <a:pPr algn="ctr"/>
            <a:endParaRPr lang="el-GR" b="1" dirty="0">
              <a:solidFill>
                <a:schemeClr val="accent1"/>
              </a:solidFill>
              <a:latin typeface="Calibri" panose="020F0502020204030204" pitchFamily="34" charset="0"/>
              <a:cs typeface="Calibri" panose="020F0502020204030204" pitchFamily="34" charset="0"/>
            </a:endParaRPr>
          </a:p>
          <a:p>
            <a:pPr marL="342900" indent="-342900">
              <a:buFont typeface="+mj-lt"/>
              <a:buAutoNum type="arabicPeriod"/>
            </a:pPr>
            <a:r>
              <a:rPr lang="el-GR" dirty="0">
                <a:solidFill>
                  <a:schemeClr val="accent1"/>
                </a:solidFill>
                <a:latin typeface="Calibri" panose="020F0502020204030204" pitchFamily="34" charset="0"/>
                <a:cs typeface="Calibri" panose="020F0502020204030204" pitchFamily="34" charset="0"/>
              </a:rPr>
              <a:t>Επιχορήγηση για αναμόρφωση/εκσυγχρονισμό της παραγωγικής λειτουργίας</a:t>
            </a:r>
          </a:p>
          <a:p>
            <a:pPr marL="342900" indent="-342900">
              <a:buFont typeface="+mj-lt"/>
              <a:buAutoNum type="arabicPeriod"/>
            </a:pPr>
            <a:r>
              <a:rPr lang="el-GR" dirty="0">
                <a:solidFill>
                  <a:schemeClr val="accent1"/>
                </a:solidFill>
                <a:latin typeface="Calibri" panose="020F0502020204030204" pitchFamily="34" charset="0"/>
                <a:cs typeface="Calibri" panose="020F0502020204030204" pitchFamily="34" charset="0"/>
              </a:rPr>
              <a:t>Επιδότηση δανειακών υποχρεώσεων</a:t>
            </a:r>
          </a:p>
          <a:p>
            <a:pPr marL="342900" indent="-342900">
              <a:buFont typeface="+mj-lt"/>
              <a:buAutoNum type="arabicPeriod"/>
            </a:pPr>
            <a:r>
              <a:rPr lang="el-GR" dirty="0">
                <a:solidFill>
                  <a:schemeClr val="accent1"/>
                </a:solidFill>
                <a:latin typeface="Calibri" panose="020F0502020204030204" pitchFamily="34" charset="0"/>
                <a:cs typeface="Calibri" panose="020F0502020204030204" pitchFamily="34" charset="0"/>
              </a:rPr>
              <a:t>Επιδότηση μισθολογικού κόστους</a:t>
            </a:r>
          </a:p>
          <a:p>
            <a:pPr marL="342900" indent="-342900">
              <a:buFont typeface="+mj-lt"/>
              <a:buAutoNum type="arabicPeriod"/>
            </a:pPr>
            <a:r>
              <a:rPr lang="el-GR" dirty="0">
                <a:solidFill>
                  <a:schemeClr val="accent1"/>
                </a:solidFill>
                <a:latin typeface="Calibri" panose="020F0502020204030204" pitchFamily="34" charset="0"/>
                <a:cs typeface="Calibri" panose="020F0502020204030204" pitchFamily="34" charset="0"/>
              </a:rPr>
              <a:t>Συμμετοχή στα ίδια κεφάλαια</a:t>
            </a:r>
          </a:p>
          <a:p>
            <a:pPr marL="342900" indent="-342900">
              <a:buFont typeface="+mj-lt"/>
              <a:buAutoNum type="arabicPeriod"/>
            </a:pPr>
            <a:r>
              <a:rPr lang="el-GR" dirty="0">
                <a:solidFill>
                  <a:schemeClr val="accent1"/>
                </a:solidFill>
                <a:latin typeface="Calibri" panose="020F0502020204030204" pitchFamily="34" charset="0"/>
                <a:cs typeface="Calibri" panose="020F0502020204030204" pitchFamily="34" charset="0"/>
              </a:rPr>
              <a:t>Δάνεια με ευνοϊκούς όρους</a:t>
            </a:r>
          </a:p>
          <a:p>
            <a:endParaRPr lang="el-GR" dirty="0"/>
          </a:p>
        </p:txBody>
      </p:sp>
      <p:sp>
        <p:nvSpPr>
          <p:cNvPr id="6" name="TextBox 5">
            <a:extLst>
              <a:ext uri="{FF2B5EF4-FFF2-40B4-BE49-F238E27FC236}">
                <a16:creationId xmlns:a16="http://schemas.microsoft.com/office/drawing/2014/main" id="{93646176-335F-4E7B-8521-C2ED04D7BEF9}"/>
              </a:ext>
            </a:extLst>
          </p:cNvPr>
          <p:cNvSpPr txBox="1"/>
          <p:nvPr/>
        </p:nvSpPr>
        <p:spPr>
          <a:xfrm>
            <a:off x="6853727" y="1855749"/>
            <a:ext cx="3042303" cy="3416320"/>
          </a:xfrm>
          <a:prstGeom prst="rect">
            <a:avLst/>
          </a:prstGeom>
          <a:noFill/>
        </p:spPr>
        <p:txBody>
          <a:bodyPr wrap="square" rtlCol="0">
            <a:spAutoFit/>
          </a:bodyPr>
          <a:lstStyle/>
          <a:p>
            <a:pPr algn="ctr"/>
            <a:r>
              <a:rPr lang="el-GR" b="1" dirty="0">
                <a:solidFill>
                  <a:schemeClr val="accent1"/>
                </a:solidFill>
                <a:latin typeface="Calibri" panose="020F0502020204030204" pitchFamily="34" charset="0"/>
                <a:cs typeface="Calibri" panose="020F0502020204030204" pitchFamily="34" charset="0"/>
              </a:rPr>
              <a:t>Υποστήριξη φυσικών προσώπων</a:t>
            </a:r>
          </a:p>
          <a:p>
            <a:pPr algn="ctr"/>
            <a:endParaRPr lang="el-GR" b="1" dirty="0">
              <a:solidFill>
                <a:schemeClr val="accent1"/>
              </a:solidFill>
              <a:latin typeface="Calibri" panose="020F0502020204030204" pitchFamily="34" charset="0"/>
              <a:cs typeface="Calibri" panose="020F0502020204030204" pitchFamily="34" charset="0"/>
            </a:endParaRPr>
          </a:p>
          <a:p>
            <a:pPr marL="342900" indent="-342900">
              <a:buFont typeface="+mj-lt"/>
              <a:buAutoNum type="arabicPeriod"/>
            </a:pPr>
            <a:r>
              <a:rPr lang="el-GR" dirty="0" err="1">
                <a:solidFill>
                  <a:schemeClr val="accent1"/>
                </a:solidFill>
                <a:latin typeface="Calibri" panose="020F0502020204030204" pitchFamily="34" charset="0"/>
                <a:cs typeface="Calibri" panose="020F0502020204030204" pitchFamily="34" charset="0"/>
              </a:rPr>
              <a:t>Απομείωση</a:t>
            </a:r>
            <a:r>
              <a:rPr lang="el-GR" dirty="0">
                <a:solidFill>
                  <a:schemeClr val="accent1"/>
                </a:solidFill>
                <a:latin typeface="Calibri" panose="020F0502020204030204" pitchFamily="34" charset="0"/>
                <a:cs typeface="Calibri" panose="020F0502020204030204" pitchFamily="34" charset="0"/>
              </a:rPr>
              <a:t> φόρου εισοδήματος</a:t>
            </a:r>
          </a:p>
          <a:p>
            <a:pPr marL="342900" indent="-342900">
              <a:buFont typeface="+mj-lt"/>
              <a:buAutoNum type="arabicPeriod"/>
            </a:pPr>
            <a:r>
              <a:rPr lang="el-GR" dirty="0">
                <a:solidFill>
                  <a:schemeClr val="accent1"/>
                </a:solidFill>
                <a:latin typeface="Calibri" panose="020F0502020204030204" pitchFamily="34" charset="0"/>
                <a:cs typeface="Calibri" panose="020F0502020204030204" pitchFamily="34" charset="0"/>
              </a:rPr>
              <a:t>Επιδότηση στεγαστικού δανείου</a:t>
            </a:r>
          </a:p>
          <a:p>
            <a:pPr marL="342900" indent="-342900">
              <a:buFont typeface="+mj-lt"/>
              <a:buAutoNum type="arabicPeriod"/>
            </a:pPr>
            <a:r>
              <a:rPr lang="el-GR" dirty="0">
                <a:solidFill>
                  <a:schemeClr val="accent1"/>
                </a:solidFill>
                <a:latin typeface="Calibri" panose="020F0502020204030204" pitchFamily="34" charset="0"/>
                <a:cs typeface="Calibri" panose="020F0502020204030204" pitchFamily="34" charset="0"/>
              </a:rPr>
              <a:t>Ε	</a:t>
            </a:r>
            <a:r>
              <a:rPr lang="el-GR" dirty="0" err="1">
                <a:solidFill>
                  <a:schemeClr val="accent1"/>
                </a:solidFill>
                <a:latin typeface="Calibri" panose="020F0502020204030204" pitchFamily="34" charset="0"/>
                <a:cs typeface="Calibri" panose="020F0502020204030204" pitchFamily="34" charset="0"/>
              </a:rPr>
              <a:t>νίσχυση</a:t>
            </a:r>
            <a:r>
              <a:rPr lang="el-GR" dirty="0">
                <a:solidFill>
                  <a:schemeClr val="accent1"/>
                </a:solidFill>
                <a:latin typeface="Calibri" panose="020F0502020204030204" pitchFamily="34" charset="0"/>
                <a:cs typeface="Calibri" panose="020F0502020204030204" pitchFamily="34" charset="0"/>
              </a:rPr>
              <a:t> προβλεπόμενων επιδομάτων και προγραμμάτων κατάρτισης</a:t>
            </a:r>
          </a:p>
          <a:p>
            <a:endParaRPr lang="el-GR" dirty="0"/>
          </a:p>
        </p:txBody>
      </p:sp>
      <p:pic>
        <p:nvPicPr>
          <p:cNvPr id="8" name="Γραφικό 7" descr="Μαγνήτης">
            <a:extLst>
              <a:ext uri="{FF2B5EF4-FFF2-40B4-BE49-F238E27FC236}">
                <a16:creationId xmlns:a16="http://schemas.microsoft.com/office/drawing/2014/main" id="{95286A78-2C29-4DFF-86B5-177AECE521B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47090" y="1060147"/>
            <a:ext cx="695058" cy="695058"/>
          </a:xfrm>
          <a:prstGeom prst="rect">
            <a:avLst/>
          </a:prstGeom>
        </p:spPr>
      </p:pic>
      <p:pic>
        <p:nvPicPr>
          <p:cNvPr id="10" name="Γραφικό 9" descr="Εγχειρίδιο τακτικής και στρατηγικής">
            <a:extLst>
              <a:ext uri="{FF2B5EF4-FFF2-40B4-BE49-F238E27FC236}">
                <a16:creationId xmlns:a16="http://schemas.microsoft.com/office/drawing/2014/main" id="{0338DA8E-4647-4B8C-9A3C-AAFA4223008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01313" y="1008291"/>
            <a:ext cx="847457" cy="847457"/>
          </a:xfrm>
          <a:prstGeom prst="rect">
            <a:avLst/>
          </a:prstGeom>
        </p:spPr>
      </p:pic>
      <p:pic>
        <p:nvPicPr>
          <p:cNvPr id="12" name="Γραφικό 11" descr="Χρήστες">
            <a:extLst>
              <a:ext uri="{FF2B5EF4-FFF2-40B4-BE49-F238E27FC236}">
                <a16:creationId xmlns:a16="http://schemas.microsoft.com/office/drawing/2014/main" id="{14294B6D-3066-4575-AD21-3DBD660C662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917678" y="984789"/>
            <a:ext cx="847457" cy="847457"/>
          </a:xfrm>
          <a:prstGeom prst="rect">
            <a:avLst/>
          </a:prstGeom>
        </p:spPr>
      </p:pic>
    </p:spTree>
    <p:extLst>
      <p:ext uri="{BB962C8B-B14F-4D97-AF65-F5344CB8AC3E}">
        <p14:creationId xmlns:p14="http://schemas.microsoft.com/office/powerpoint/2010/main" val="2919308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FCD07F-530A-46A3-AAE4-0B5972350DBD}"/>
              </a:ext>
            </a:extLst>
          </p:cNvPr>
          <p:cNvSpPr txBox="1">
            <a:spLocks/>
          </p:cNvSpPr>
          <p:nvPr/>
        </p:nvSpPr>
        <p:spPr>
          <a:xfrm>
            <a:off x="2337544" y="93835"/>
            <a:ext cx="6580260" cy="642551"/>
          </a:xfrm>
          <a:prstGeom prst="rect">
            <a:avLst/>
          </a:prstGeom>
          <a:noFill/>
        </p:spPr>
        <p:txBody>
          <a:bodyP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l-GR" sz="2800" b="0" i="0" u="none" strike="noStrike" kern="1200" cap="none" spc="0" normalizeH="0" baseline="0" dirty="0">
                <a:ln>
                  <a:noFill/>
                </a:ln>
                <a:solidFill>
                  <a:schemeClr val="accent1"/>
                </a:solidFill>
                <a:effectLst/>
                <a:uLnTx/>
                <a:uFillTx/>
                <a:latin typeface="Calibri" panose="020F0502020204030204" pitchFamily="34" charset="0"/>
                <a:ea typeface="+mj-ea"/>
                <a:cs typeface="Calibri" panose="020F0502020204030204" pitchFamily="34" charset="0"/>
              </a:rPr>
              <a:t>Διαθέσιμοι πόροι χρηματοδότησης</a:t>
            </a:r>
            <a:endParaRPr kumimoji="0" lang="el-GR" sz="2800" b="0" i="0" u="none" strike="noStrike" kern="1200" cap="none" spc="0" normalizeH="0" baseline="0" noProof="0" dirty="0">
              <a:ln>
                <a:noFill/>
              </a:ln>
              <a:solidFill>
                <a:schemeClr val="accent1"/>
              </a:solidFill>
              <a:effectLst/>
              <a:uLnTx/>
              <a:uFillTx/>
              <a:latin typeface="Calibri" panose="020F0502020204030204" pitchFamily="34" charset="0"/>
              <a:ea typeface="+mj-ea"/>
              <a:cs typeface="Calibri" panose="020F0502020204030204" pitchFamily="34" charset="0"/>
            </a:endParaRPr>
          </a:p>
        </p:txBody>
      </p:sp>
      <p:pic>
        <p:nvPicPr>
          <p:cNvPr id="4" name="Γραφικό 3" descr="Κέρματα">
            <a:extLst>
              <a:ext uri="{FF2B5EF4-FFF2-40B4-BE49-F238E27FC236}">
                <a16:creationId xmlns:a16="http://schemas.microsoft.com/office/drawing/2014/main" id="{446E2951-799C-4B85-8E5E-1905BFAFF87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28605" y="832909"/>
            <a:ext cx="567581" cy="567581"/>
          </a:xfrm>
          <a:prstGeom prst="rect">
            <a:avLst/>
          </a:prstGeom>
        </p:spPr>
      </p:pic>
      <p:pic>
        <p:nvPicPr>
          <p:cNvPr id="6" name="Γραφικό 5" descr="Χρήματα">
            <a:extLst>
              <a:ext uri="{FF2B5EF4-FFF2-40B4-BE49-F238E27FC236}">
                <a16:creationId xmlns:a16="http://schemas.microsoft.com/office/drawing/2014/main" id="{A2127CC3-151C-49FC-B994-8901C355E02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7650" y="336336"/>
            <a:ext cx="1070964" cy="1070964"/>
          </a:xfrm>
          <a:prstGeom prst="rect">
            <a:avLst/>
          </a:prstGeom>
        </p:spPr>
      </p:pic>
      <p:sp>
        <p:nvSpPr>
          <p:cNvPr id="9" name="TextBox 8">
            <a:extLst>
              <a:ext uri="{FF2B5EF4-FFF2-40B4-BE49-F238E27FC236}">
                <a16:creationId xmlns:a16="http://schemas.microsoft.com/office/drawing/2014/main" id="{21FC09A6-2A21-4808-9ACA-6F1005B90E00}"/>
              </a:ext>
            </a:extLst>
          </p:cNvPr>
          <p:cNvSpPr txBox="1"/>
          <p:nvPr/>
        </p:nvSpPr>
        <p:spPr>
          <a:xfrm>
            <a:off x="2971800" y="1076325"/>
            <a:ext cx="5772150" cy="2308324"/>
          </a:xfrm>
          <a:prstGeom prst="rect">
            <a:avLst/>
          </a:prstGeom>
          <a:noFill/>
          <a:ln w="38100">
            <a:solidFill>
              <a:schemeClr val="accent2">
                <a:lumMod val="50000"/>
              </a:schemeClr>
            </a:solidFill>
          </a:ln>
        </p:spPr>
        <p:txBody>
          <a:bodyPr wrap="square" rtlCol="0">
            <a:spAutoFit/>
          </a:bodyPr>
          <a:lstStyle/>
          <a:p>
            <a:r>
              <a:rPr lang="el-GR" b="1" dirty="0">
                <a:solidFill>
                  <a:schemeClr val="accent2">
                    <a:lumMod val="50000"/>
                  </a:schemeClr>
                </a:solidFill>
                <a:latin typeface="Calibri" panose="020F0502020204030204" pitchFamily="34" charset="0"/>
                <a:cs typeface="Calibri" panose="020F0502020204030204" pitchFamily="34" charset="0"/>
              </a:rPr>
              <a:t>Μηχανισμός Δίκαιης Μετάβασης</a:t>
            </a:r>
          </a:p>
          <a:p>
            <a:endParaRPr lang="el-GR" dirty="0">
              <a:solidFill>
                <a:schemeClr val="accent2">
                  <a:lumMod val="50000"/>
                </a:schemeClr>
              </a:solidFill>
            </a:endParaRPr>
          </a:p>
          <a:p>
            <a:r>
              <a:rPr lang="el-GR" dirty="0">
                <a:solidFill>
                  <a:schemeClr val="accent2">
                    <a:lumMod val="50000"/>
                  </a:schemeClr>
                </a:solidFill>
                <a:latin typeface="Calibri" panose="020F0502020204030204" pitchFamily="34" charset="0"/>
                <a:cs typeface="Calibri" panose="020F0502020204030204" pitchFamily="34" charset="0"/>
              </a:rPr>
              <a:t>Πυλώνας 1: Ταμείο Δίκαιης Μετάβασης </a:t>
            </a:r>
          </a:p>
          <a:p>
            <a:endParaRPr lang="el-GR" dirty="0">
              <a:solidFill>
                <a:schemeClr val="accent2">
                  <a:lumMod val="50000"/>
                </a:schemeClr>
              </a:solidFill>
              <a:latin typeface="Calibri" panose="020F0502020204030204" pitchFamily="34" charset="0"/>
              <a:cs typeface="Calibri" panose="020F0502020204030204" pitchFamily="34" charset="0"/>
            </a:endParaRPr>
          </a:p>
          <a:p>
            <a:r>
              <a:rPr lang="el-GR" dirty="0">
                <a:solidFill>
                  <a:schemeClr val="accent2">
                    <a:lumMod val="50000"/>
                  </a:schemeClr>
                </a:solidFill>
                <a:latin typeface="Calibri" panose="020F0502020204030204" pitchFamily="34" charset="0"/>
                <a:cs typeface="Calibri" panose="020F0502020204030204" pitchFamily="34" charset="0"/>
              </a:rPr>
              <a:t>Πυλώνας 2: Ειδικό καθεστώς </a:t>
            </a:r>
            <a:r>
              <a:rPr lang="en-US" dirty="0">
                <a:solidFill>
                  <a:schemeClr val="accent2">
                    <a:lumMod val="50000"/>
                  </a:schemeClr>
                </a:solidFill>
                <a:latin typeface="Calibri" panose="020F0502020204030204" pitchFamily="34" charset="0"/>
                <a:cs typeface="Calibri" panose="020F0502020204030204" pitchFamily="34" charset="0"/>
              </a:rPr>
              <a:t>Invest EU</a:t>
            </a:r>
            <a:endParaRPr lang="el-GR" dirty="0">
              <a:solidFill>
                <a:schemeClr val="accent2">
                  <a:lumMod val="50000"/>
                </a:schemeClr>
              </a:solidFill>
              <a:latin typeface="Calibri" panose="020F0502020204030204" pitchFamily="34" charset="0"/>
              <a:cs typeface="Calibri" panose="020F0502020204030204" pitchFamily="34" charset="0"/>
            </a:endParaRPr>
          </a:p>
          <a:p>
            <a:endParaRPr lang="en-US" dirty="0">
              <a:solidFill>
                <a:schemeClr val="accent2">
                  <a:lumMod val="50000"/>
                </a:schemeClr>
              </a:solidFill>
              <a:latin typeface="Calibri" panose="020F0502020204030204" pitchFamily="34" charset="0"/>
              <a:cs typeface="Calibri" panose="020F0502020204030204" pitchFamily="34" charset="0"/>
            </a:endParaRPr>
          </a:p>
          <a:p>
            <a:r>
              <a:rPr lang="el-GR" dirty="0">
                <a:solidFill>
                  <a:schemeClr val="accent2">
                    <a:lumMod val="50000"/>
                  </a:schemeClr>
                </a:solidFill>
                <a:latin typeface="Calibri" panose="020F0502020204030204" pitchFamily="34" charset="0"/>
                <a:cs typeface="Calibri" panose="020F0502020204030204" pitchFamily="34" charset="0"/>
              </a:rPr>
              <a:t>Πυλώνας 3: Δανειακή Διευκόλυνση Δημοσίου Τομέα</a:t>
            </a:r>
          </a:p>
          <a:p>
            <a:endParaRPr lang="el-GR" dirty="0">
              <a:solidFill>
                <a:schemeClr val="accent2">
                  <a:lumMod val="50000"/>
                </a:schemeClr>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1DA3113C-96DA-49C9-A838-8C8FEDDC2F75}"/>
              </a:ext>
            </a:extLst>
          </p:cNvPr>
          <p:cNvSpPr txBox="1"/>
          <p:nvPr/>
        </p:nvSpPr>
        <p:spPr>
          <a:xfrm>
            <a:off x="2971800" y="3724588"/>
            <a:ext cx="5772150" cy="2308324"/>
          </a:xfrm>
          <a:prstGeom prst="rect">
            <a:avLst/>
          </a:prstGeom>
          <a:noFill/>
          <a:ln w="38100">
            <a:solidFill>
              <a:schemeClr val="accent2">
                <a:lumMod val="50000"/>
              </a:schemeClr>
            </a:solidFill>
          </a:ln>
        </p:spPr>
        <p:txBody>
          <a:bodyPr wrap="square" rtlCol="0">
            <a:spAutoFit/>
          </a:bodyPr>
          <a:lstStyle/>
          <a:p>
            <a:r>
              <a:rPr lang="el-GR" b="1" dirty="0">
                <a:solidFill>
                  <a:schemeClr val="accent2">
                    <a:lumMod val="50000"/>
                  </a:schemeClr>
                </a:solidFill>
                <a:latin typeface="Calibri" panose="020F0502020204030204" pitchFamily="34" charset="0"/>
                <a:cs typeface="Calibri" panose="020F0502020204030204" pitchFamily="34" charset="0"/>
              </a:rPr>
              <a:t>Διαρθρωτικά Ταμεία της Ε.Ε. </a:t>
            </a:r>
            <a:r>
              <a:rPr lang="el-GR" dirty="0">
                <a:solidFill>
                  <a:schemeClr val="accent2">
                    <a:lumMod val="50000"/>
                  </a:schemeClr>
                </a:solidFill>
                <a:latin typeface="Calibri" panose="020F0502020204030204" pitchFamily="34" charset="0"/>
                <a:cs typeface="Calibri" panose="020F0502020204030204" pitchFamily="34" charset="0"/>
              </a:rPr>
              <a:t>(</a:t>
            </a:r>
            <a:r>
              <a:rPr lang="en-US" dirty="0">
                <a:solidFill>
                  <a:schemeClr val="accent2">
                    <a:lumMod val="50000"/>
                  </a:schemeClr>
                </a:solidFill>
                <a:latin typeface="Calibri" panose="020F0502020204030204" pitchFamily="34" charset="0"/>
                <a:cs typeface="Calibri" panose="020F0502020204030204" pitchFamily="34" charset="0"/>
              </a:rPr>
              <a:t>ERDF, ESF+) </a:t>
            </a:r>
            <a:r>
              <a:rPr lang="en-US" b="1" dirty="0">
                <a:solidFill>
                  <a:schemeClr val="accent2">
                    <a:lumMod val="50000"/>
                  </a:schemeClr>
                </a:solidFill>
                <a:latin typeface="Calibri" panose="020F0502020204030204" pitchFamily="34" charset="0"/>
                <a:cs typeface="Calibri" panose="020F0502020204030204" pitchFamily="34" charset="0"/>
              </a:rPr>
              <a:t>&amp; EAFRD</a:t>
            </a:r>
            <a:endParaRPr lang="el-GR" b="1" dirty="0">
              <a:solidFill>
                <a:schemeClr val="accent2">
                  <a:lumMod val="50000"/>
                </a:schemeClr>
              </a:solidFill>
              <a:latin typeface="Calibri" panose="020F0502020204030204" pitchFamily="34" charset="0"/>
              <a:cs typeface="Calibri" panose="020F0502020204030204" pitchFamily="34" charset="0"/>
            </a:endParaRPr>
          </a:p>
          <a:p>
            <a:endParaRPr lang="en-US" b="1" dirty="0">
              <a:solidFill>
                <a:schemeClr val="accent2">
                  <a:lumMod val="50000"/>
                </a:schemeClr>
              </a:solidFill>
              <a:latin typeface="Calibri" panose="020F0502020204030204" pitchFamily="34" charset="0"/>
              <a:cs typeface="Calibri" panose="020F0502020204030204" pitchFamily="34" charset="0"/>
            </a:endParaRPr>
          </a:p>
          <a:p>
            <a:r>
              <a:rPr lang="el-GR" b="1" dirty="0">
                <a:solidFill>
                  <a:schemeClr val="accent2">
                    <a:lumMod val="50000"/>
                  </a:schemeClr>
                </a:solidFill>
                <a:latin typeface="Calibri" panose="020F0502020204030204" pitchFamily="34" charset="0"/>
                <a:cs typeface="Calibri" panose="020F0502020204030204" pitchFamily="34" charset="0"/>
              </a:rPr>
              <a:t>Ταμείο Ανάκαμψης και Ανθεκτικότητας </a:t>
            </a:r>
            <a:r>
              <a:rPr lang="el-GR" dirty="0">
                <a:solidFill>
                  <a:schemeClr val="accent2">
                    <a:lumMod val="50000"/>
                  </a:schemeClr>
                </a:solidFill>
                <a:latin typeface="Calibri" panose="020F0502020204030204" pitchFamily="34" charset="0"/>
                <a:cs typeface="Calibri" panose="020F0502020204030204" pitchFamily="34" charset="0"/>
              </a:rPr>
              <a:t>(</a:t>
            </a:r>
            <a:r>
              <a:rPr lang="en-US" dirty="0">
                <a:solidFill>
                  <a:schemeClr val="accent2">
                    <a:lumMod val="50000"/>
                  </a:schemeClr>
                </a:solidFill>
                <a:latin typeface="Calibri" panose="020F0502020204030204" pitchFamily="34" charset="0"/>
                <a:cs typeface="Calibri" panose="020F0502020204030204" pitchFamily="34" charset="0"/>
              </a:rPr>
              <a:t>RRF)</a:t>
            </a:r>
            <a:endParaRPr lang="el-GR" dirty="0">
              <a:solidFill>
                <a:schemeClr val="accent2">
                  <a:lumMod val="50000"/>
                </a:schemeClr>
              </a:solidFill>
              <a:latin typeface="Calibri" panose="020F0502020204030204" pitchFamily="34" charset="0"/>
              <a:cs typeface="Calibri" panose="020F0502020204030204" pitchFamily="34" charset="0"/>
            </a:endParaRPr>
          </a:p>
          <a:p>
            <a:endParaRPr lang="en-US" dirty="0">
              <a:solidFill>
                <a:schemeClr val="accent2">
                  <a:lumMod val="50000"/>
                </a:schemeClr>
              </a:solidFill>
              <a:latin typeface="Calibri" panose="020F0502020204030204" pitchFamily="34" charset="0"/>
              <a:cs typeface="Calibri" panose="020F0502020204030204" pitchFamily="34" charset="0"/>
            </a:endParaRPr>
          </a:p>
          <a:p>
            <a:r>
              <a:rPr lang="el-GR" b="1" dirty="0">
                <a:solidFill>
                  <a:schemeClr val="accent2">
                    <a:lumMod val="50000"/>
                  </a:schemeClr>
                </a:solidFill>
                <a:latin typeface="Calibri" panose="020F0502020204030204" pitchFamily="34" charset="0"/>
                <a:cs typeface="Calibri" panose="020F0502020204030204" pitchFamily="34" charset="0"/>
              </a:rPr>
              <a:t>Πράσινο Ταμείο </a:t>
            </a:r>
            <a:r>
              <a:rPr lang="el-GR" dirty="0">
                <a:solidFill>
                  <a:schemeClr val="accent2">
                    <a:lumMod val="50000"/>
                  </a:schemeClr>
                </a:solidFill>
                <a:latin typeface="Calibri" panose="020F0502020204030204" pitchFamily="34" charset="0"/>
                <a:cs typeface="Calibri" panose="020F0502020204030204" pitchFamily="34" charset="0"/>
              </a:rPr>
              <a:t>(εθνικοί πόροι)</a:t>
            </a:r>
          </a:p>
          <a:p>
            <a:endParaRPr lang="el-GR" dirty="0">
              <a:solidFill>
                <a:schemeClr val="accent2">
                  <a:lumMod val="50000"/>
                </a:schemeClr>
              </a:solidFill>
              <a:latin typeface="Calibri" panose="020F0502020204030204" pitchFamily="34" charset="0"/>
              <a:cs typeface="Calibri" panose="020F0502020204030204" pitchFamily="34" charset="0"/>
            </a:endParaRPr>
          </a:p>
          <a:p>
            <a:r>
              <a:rPr lang="el-GR" b="1" dirty="0">
                <a:solidFill>
                  <a:schemeClr val="accent2">
                    <a:lumMod val="50000"/>
                  </a:schemeClr>
                </a:solidFill>
                <a:latin typeface="Calibri" panose="020F0502020204030204" pitchFamily="34" charset="0"/>
                <a:cs typeface="Calibri" panose="020F0502020204030204" pitchFamily="34" charset="0"/>
              </a:rPr>
              <a:t>Ελληνικό Πρόγραμμα Δημοσίων Επενδύσεων</a:t>
            </a:r>
          </a:p>
          <a:p>
            <a:endParaRPr lang="el-GR" b="1" dirty="0">
              <a:solidFill>
                <a:schemeClr val="accent2">
                  <a:lumMod val="50000"/>
                </a:schemeClr>
              </a:solidFill>
              <a:latin typeface="Calibri" panose="020F0502020204030204" pitchFamily="34" charset="0"/>
              <a:cs typeface="Calibri" panose="020F0502020204030204" pitchFamily="34" charset="0"/>
            </a:endParaRPr>
          </a:p>
        </p:txBody>
      </p:sp>
      <p:pic>
        <p:nvPicPr>
          <p:cNvPr id="12" name="Γραφικό 11" descr="Ευρώ">
            <a:extLst>
              <a:ext uri="{FF2B5EF4-FFF2-40B4-BE49-F238E27FC236}">
                <a16:creationId xmlns:a16="http://schemas.microsoft.com/office/drawing/2014/main" id="{558EEF83-9A54-4646-841A-61C32514F7F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8014" y="2632174"/>
            <a:ext cx="1981200" cy="1981200"/>
          </a:xfrm>
          <a:prstGeom prst="rect">
            <a:avLst/>
          </a:prstGeom>
        </p:spPr>
      </p:pic>
    </p:spTree>
    <p:extLst>
      <p:ext uri="{BB962C8B-B14F-4D97-AF65-F5344CB8AC3E}">
        <p14:creationId xmlns:p14="http://schemas.microsoft.com/office/powerpoint/2010/main" val="1486923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288556-8B64-E877-93CF-030C316F7D4E}"/>
              </a:ext>
            </a:extLst>
          </p:cNvPr>
          <p:cNvSpPr txBox="1">
            <a:spLocks/>
          </p:cNvSpPr>
          <p:nvPr/>
        </p:nvSpPr>
        <p:spPr>
          <a:xfrm>
            <a:off x="2337544" y="93835"/>
            <a:ext cx="6580260" cy="642551"/>
          </a:xfrm>
          <a:prstGeom prst="rect">
            <a:avLst/>
          </a:prstGeom>
          <a:noFill/>
        </p:spPr>
        <p:txBody>
          <a:bodyP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l-GR" sz="2800" b="0" i="0" u="none" strike="noStrike" kern="1200" cap="none" spc="0" normalizeH="0" baseline="0" dirty="0">
                <a:ln>
                  <a:noFill/>
                </a:ln>
                <a:solidFill>
                  <a:schemeClr val="accent1"/>
                </a:solidFill>
                <a:effectLst/>
                <a:uLnTx/>
                <a:uFillTx/>
                <a:latin typeface="Calibri" panose="020F0502020204030204" pitchFamily="34" charset="0"/>
                <a:ea typeface="+mj-ea"/>
                <a:cs typeface="Calibri" panose="020F0502020204030204" pitchFamily="34" charset="0"/>
              </a:rPr>
              <a:t>Σχέδιο χρηματοδότησης</a:t>
            </a:r>
            <a:endParaRPr kumimoji="0" lang="el-GR" sz="2800" b="0" i="0" u="none" strike="noStrike" kern="1200" cap="none" spc="0" normalizeH="0" baseline="0" noProof="0" dirty="0">
              <a:ln>
                <a:noFill/>
              </a:ln>
              <a:solidFill>
                <a:schemeClr val="accent1"/>
              </a:solidFill>
              <a:effectLst/>
              <a:uLnTx/>
              <a:uFillTx/>
              <a:latin typeface="Calibri" panose="020F0502020204030204" pitchFamily="34" charset="0"/>
              <a:ea typeface="+mj-ea"/>
              <a:cs typeface="Calibri" panose="020F0502020204030204" pitchFamily="34" charset="0"/>
            </a:endParaRPr>
          </a:p>
        </p:txBody>
      </p:sp>
      <p:pic>
        <p:nvPicPr>
          <p:cNvPr id="3" name="Γραφικό 2" descr="Ευρώ">
            <a:extLst>
              <a:ext uri="{FF2B5EF4-FFF2-40B4-BE49-F238E27FC236}">
                <a16:creationId xmlns:a16="http://schemas.microsoft.com/office/drawing/2014/main" id="{BA17EA1D-8ABD-0B36-3808-53F6EE44820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8014" y="2632174"/>
            <a:ext cx="1981200" cy="1981200"/>
          </a:xfrm>
          <a:prstGeom prst="rect">
            <a:avLst/>
          </a:prstGeom>
        </p:spPr>
      </p:pic>
      <p:sp>
        <p:nvSpPr>
          <p:cNvPr id="6" name="TextBox 5">
            <a:extLst>
              <a:ext uri="{FF2B5EF4-FFF2-40B4-BE49-F238E27FC236}">
                <a16:creationId xmlns:a16="http://schemas.microsoft.com/office/drawing/2014/main" id="{871B793E-9093-94C4-A7BA-77C08CB9FFCA}"/>
              </a:ext>
            </a:extLst>
          </p:cNvPr>
          <p:cNvSpPr txBox="1"/>
          <p:nvPr/>
        </p:nvSpPr>
        <p:spPr>
          <a:xfrm>
            <a:off x="2606467" y="901291"/>
            <a:ext cx="6843043" cy="5866350"/>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el-GR" dirty="0">
                <a:latin typeface="Calibri" panose="020F0502020204030204" pitchFamily="34" charset="0"/>
                <a:cs typeface="Calibri" panose="020F0502020204030204" pitchFamily="34" charset="0"/>
              </a:rPr>
              <a:t>10% έως 20% επιδοτήσεις, μέσα από την αξιοποίηση του πρώτου πυλώνα του Μηχανισμού (Ταμείο Δίκαιης Μετάβασης) </a:t>
            </a:r>
          </a:p>
          <a:p>
            <a:pPr>
              <a:lnSpc>
                <a:spcPct val="150000"/>
              </a:lnSpc>
            </a:pPr>
            <a:endParaRPr lang="el-GR" dirty="0">
              <a:latin typeface="Calibri" panose="020F0502020204030204" pitchFamily="34" charset="0"/>
              <a:cs typeface="Calibri" panose="020F0502020204030204" pitchFamily="34" charset="0"/>
            </a:endParaRPr>
          </a:p>
          <a:p>
            <a:pPr marL="285750" indent="-285750">
              <a:lnSpc>
                <a:spcPct val="150000"/>
              </a:lnSpc>
              <a:buFont typeface="Wingdings" panose="05000000000000000000" pitchFamily="2" charset="2"/>
              <a:buChar char="Ø"/>
            </a:pPr>
            <a:r>
              <a:rPr lang="el-GR" dirty="0">
                <a:latin typeface="Calibri" panose="020F0502020204030204" pitchFamily="34" charset="0"/>
                <a:cs typeface="Calibri" panose="020F0502020204030204" pitchFamily="34" charset="0"/>
              </a:rPr>
              <a:t>20% έως 30% δάνεια με ευνοϊκούς όρους, μέσα από τη χρήση των δύο άλλων πυλώνων (Ειδικό Καθεστώς </a:t>
            </a:r>
            <a:r>
              <a:rPr lang="el-GR" dirty="0" err="1">
                <a:latin typeface="Calibri" panose="020F0502020204030204" pitchFamily="34" charset="0"/>
                <a:cs typeface="Calibri" panose="020F0502020204030204" pitchFamily="34" charset="0"/>
              </a:rPr>
              <a:t>InvestEU</a:t>
            </a:r>
            <a:r>
              <a:rPr lang="el-GR" dirty="0">
                <a:latin typeface="Calibri" panose="020F0502020204030204" pitchFamily="34" charset="0"/>
                <a:cs typeface="Calibri" panose="020F0502020204030204" pitchFamily="34" charset="0"/>
              </a:rPr>
              <a:t>, Δανειακή Διευκόλυνση δημοσίου τομέα) και των λοιπών χρηματοδοτικών εργαλείων</a:t>
            </a:r>
          </a:p>
          <a:p>
            <a:pPr>
              <a:lnSpc>
                <a:spcPct val="150000"/>
              </a:lnSpc>
            </a:pPr>
            <a:endParaRPr lang="el-GR" dirty="0">
              <a:latin typeface="Calibri" panose="020F0502020204030204" pitchFamily="34" charset="0"/>
              <a:cs typeface="Calibri" panose="020F0502020204030204" pitchFamily="34" charset="0"/>
            </a:endParaRPr>
          </a:p>
          <a:p>
            <a:pPr marL="285750" indent="-285750">
              <a:lnSpc>
                <a:spcPct val="150000"/>
              </a:lnSpc>
              <a:buFont typeface="Wingdings" panose="05000000000000000000" pitchFamily="2" charset="2"/>
              <a:buChar char="Ø"/>
            </a:pPr>
            <a:r>
              <a:rPr lang="el-GR" dirty="0">
                <a:latin typeface="Calibri" panose="020F0502020204030204" pitchFamily="34" charset="0"/>
                <a:cs typeface="Calibri" panose="020F0502020204030204" pitchFamily="34" charset="0"/>
              </a:rPr>
              <a:t>30% έως 40% εμπορικά δάνεια, μέσα από την άντληση χρηματοδότησης από εγχώριους και διεθνείς χρηματοπιστωτικούς οργανισμούς</a:t>
            </a:r>
          </a:p>
          <a:p>
            <a:pPr>
              <a:lnSpc>
                <a:spcPct val="150000"/>
              </a:lnSpc>
            </a:pPr>
            <a:endParaRPr lang="el-GR" dirty="0">
              <a:latin typeface="Calibri" panose="020F0502020204030204" pitchFamily="34" charset="0"/>
              <a:cs typeface="Calibri" panose="020F0502020204030204" pitchFamily="34" charset="0"/>
            </a:endParaRPr>
          </a:p>
          <a:p>
            <a:pPr marL="285750" indent="-285750">
              <a:lnSpc>
                <a:spcPct val="150000"/>
              </a:lnSpc>
              <a:buFont typeface="Wingdings" panose="05000000000000000000" pitchFamily="2" charset="2"/>
              <a:buChar char="Ø"/>
            </a:pPr>
            <a:r>
              <a:rPr lang="el-GR" dirty="0">
                <a:latin typeface="Calibri" panose="020F0502020204030204" pitchFamily="34" charset="0"/>
                <a:cs typeface="Calibri" panose="020F0502020204030204" pitchFamily="34" charset="0"/>
              </a:rPr>
              <a:t>10% έως 20% ίδια κεφάλαια, μέσα από την κινητοποίηση και προσέλκυση ιδιωτικών κεφαλαίων των υποψήφιων επενδυτών.</a:t>
            </a:r>
          </a:p>
        </p:txBody>
      </p:sp>
      <p:pic>
        <p:nvPicPr>
          <p:cNvPr id="7" name="Γραφικό 6" descr="Χρήματα">
            <a:extLst>
              <a:ext uri="{FF2B5EF4-FFF2-40B4-BE49-F238E27FC236}">
                <a16:creationId xmlns:a16="http://schemas.microsoft.com/office/drawing/2014/main" id="{A8D14CA1-F2FD-05C8-93F3-ABA03C7E949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7650" y="336336"/>
            <a:ext cx="1070964" cy="1070964"/>
          </a:xfrm>
          <a:prstGeom prst="rect">
            <a:avLst/>
          </a:prstGeom>
        </p:spPr>
      </p:pic>
      <p:pic>
        <p:nvPicPr>
          <p:cNvPr id="8" name="Γραφικό 7" descr="Κέρματα">
            <a:extLst>
              <a:ext uri="{FF2B5EF4-FFF2-40B4-BE49-F238E27FC236}">
                <a16:creationId xmlns:a16="http://schemas.microsoft.com/office/drawing/2014/main" id="{BE2CE2F8-35E8-7896-643F-89D733449DD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28605" y="832909"/>
            <a:ext cx="567581" cy="567581"/>
          </a:xfrm>
          <a:prstGeom prst="rect">
            <a:avLst/>
          </a:prstGeom>
        </p:spPr>
      </p:pic>
    </p:spTree>
    <p:extLst>
      <p:ext uri="{BB962C8B-B14F-4D97-AF65-F5344CB8AC3E}">
        <p14:creationId xmlns:p14="http://schemas.microsoft.com/office/powerpoint/2010/main" val="435903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1">
            <a:extLst>
              <a:ext uri="{FF2B5EF4-FFF2-40B4-BE49-F238E27FC236}">
                <a16:creationId xmlns:a16="http://schemas.microsoft.com/office/drawing/2014/main" id="{526CC4F8-1494-4D49-B0B6-34410C047DD5}"/>
              </a:ext>
            </a:extLst>
          </p:cNvPr>
          <p:cNvSpPr txBox="1">
            <a:spLocks/>
          </p:cNvSpPr>
          <p:nvPr/>
        </p:nvSpPr>
        <p:spPr>
          <a:xfrm>
            <a:off x="915154" y="0"/>
            <a:ext cx="8006460" cy="642551"/>
          </a:xfrm>
          <a:prstGeom prst="rect">
            <a:avLst/>
          </a:prstGeom>
          <a:noFill/>
        </p:spPr>
        <p:txBody>
          <a:bodyPr>
            <a:normAutofit fontScale="700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l-GR" sz="2800" b="0" i="0" u="none" strike="noStrike" kern="1200" cap="none" spc="0" normalizeH="0" baseline="0" dirty="0">
                <a:ln>
                  <a:noFill/>
                </a:ln>
                <a:solidFill>
                  <a:schemeClr val="accent1"/>
                </a:solidFill>
                <a:effectLst/>
                <a:uLnTx/>
                <a:uFillTx/>
                <a:latin typeface="Calibri" panose="020F0502020204030204" pitchFamily="34" charset="0"/>
                <a:ea typeface="+mj-ea"/>
                <a:cs typeface="Calibri" panose="020F0502020204030204" pitchFamily="34" charset="0"/>
              </a:rPr>
              <a:t>Κινητοποιήθηκε κάθε διαθέσιμη πηγή χρηματοδότησης με αποτέλεσμα την διάθεση </a:t>
            </a:r>
            <a:r>
              <a:rPr kumimoji="0" lang="el-GR" sz="2800" b="1" i="0" u="none" strike="noStrike" kern="1200" cap="none" spc="0" normalizeH="0" baseline="0" dirty="0">
                <a:ln>
                  <a:noFill/>
                </a:ln>
                <a:solidFill>
                  <a:schemeClr val="accent1"/>
                </a:solidFill>
                <a:effectLst/>
                <a:uLnTx/>
                <a:uFillTx/>
                <a:latin typeface="Calibri" panose="020F0502020204030204" pitchFamily="34" charset="0"/>
                <a:ea typeface="+mj-ea"/>
                <a:cs typeface="Calibri" panose="020F0502020204030204" pitchFamily="34" charset="0"/>
              </a:rPr>
              <a:t>7,4 δισ. € </a:t>
            </a:r>
            <a:r>
              <a:rPr kumimoji="0" lang="el-GR" sz="2800" b="0" i="0" u="none" strike="noStrike" kern="1200" cap="none" spc="0" normalizeH="0" baseline="0" dirty="0">
                <a:ln>
                  <a:noFill/>
                </a:ln>
                <a:solidFill>
                  <a:schemeClr val="accent1"/>
                </a:solidFill>
                <a:effectLst/>
                <a:uLnTx/>
                <a:uFillTx/>
                <a:latin typeface="Calibri" panose="020F0502020204030204" pitchFamily="34" charset="0"/>
                <a:ea typeface="+mj-ea"/>
                <a:cs typeface="Calibri" panose="020F0502020204030204" pitchFamily="34" charset="0"/>
              </a:rPr>
              <a:t>για την Περιφέρεια Δυτικής Μακεδονίας</a:t>
            </a:r>
            <a:endParaRPr kumimoji="0" lang="el-GR" sz="2800" b="0" i="0" u="none" strike="noStrike" kern="1200" cap="none" spc="0" normalizeH="0" baseline="0" noProof="0" dirty="0">
              <a:ln>
                <a:noFill/>
              </a:ln>
              <a:solidFill>
                <a:schemeClr val="accent1"/>
              </a:solidFill>
              <a:effectLst/>
              <a:uLnTx/>
              <a:uFillTx/>
              <a:latin typeface="Calibri" panose="020F0502020204030204" pitchFamily="34" charset="0"/>
              <a:ea typeface="+mj-ea"/>
              <a:cs typeface="Calibri" panose="020F0502020204030204" pitchFamily="34" charset="0"/>
            </a:endParaRPr>
          </a:p>
        </p:txBody>
      </p:sp>
      <p:graphicFrame>
        <p:nvGraphicFramePr>
          <p:cNvPr id="5" name="Πίνακας 5">
            <a:extLst>
              <a:ext uri="{FF2B5EF4-FFF2-40B4-BE49-F238E27FC236}">
                <a16:creationId xmlns:a16="http://schemas.microsoft.com/office/drawing/2014/main" id="{C8B5283B-13D5-4180-A16D-E5FF7B1014FC}"/>
              </a:ext>
            </a:extLst>
          </p:cNvPr>
          <p:cNvGraphicFramePr>
            <a:graphicFrameLocks noGrp="1"/>
          </p:cNvGraphicFramePr>
          <p:nvPr>
            <p:extLst>
              <p:ext uri="{D42A27DB-BD31-4B8C-83A1-F6EECF244321}">
                <p14:modId xmlns:p14="http://schemas.microsoft.com/office/powerpoint/2010/main" val="1522475422"/>
              </p:ext>
            </p:extLst>
          </p:nvPr>
        </p:nvGraphicFramePr>
        <p:xfrm>
          <a:off x="580768" y="654904"/>
          <a:ext cx="8587946" cy="6090771"/>
        </p:xfrm>
        <a:graphic>
          <a:graphicData uri="http://schemas.openxmlformats.org/drawingml/2006/table">
            <a:tbl>
              <a:tblPr firstRow="1" bandRow="1">
                <a:tableStyleId>{5C22544A-7EE6-4342-B048-85BDC9FD1C3A}</a:tableStyleId>
              </a:tblPr>
              <a:tblGrid>
                <a:gridCol w="4228790">
                  <a:extLst>
                    <a:ext uri="{9D8B030D-6E8A-4147-A177-3AD203B41FA5}">
                      <a16:colId xmlns:a16="http://schemas.microsoft.com/office/drawing/2014/main" val="25285038"/>
                    </a:ext>
                  </a:extLst>
                </a:gridCol>
                <a:gridCol w="4359156">
                  <a:extLst>
                    <a:ext uri="{9D8B030D-6E8A-4147-A177-3AD203B41FA5}">
                      <a16:colId xmlns:a16="http://schemas.microsoft.com/office/drawing/2014/main" val="72369588"/>
                    </a:ext>
                  </a:extLst>
                </a:gridCol>
              </a:tblGrid>
              <a:tr h="503693">
                <a:tc>
                  <a:txBody>
                    <a:bodyPr/>
                    <a:lstStyle/>
                    <a:p>
                      <a:pPr algn="l"/>
                      <a:endParaRPr lang="el-GR" sz="1600" b="1" dirty="0">
                        <a:solidFill>
                          <a:schemeClr val="tx1"/>
                        </a:solidFill>
                        <a:effectLst/>
                        <a:latin typeface="Calibri" panose="020F0502020204030204" pitchFamily="34" charset="0"/>
                        <a:cs typeface="Calibri" panose="020F0502020204030204" pitchFamily="34" charset="0"/>
                      </a:endParaRPr>
                    </a:p>
                    <a:p>
                      <a:pPr algn="l"/>
                      <a:r>
                        <a:rPr lang="el-GR" sz="1600" b="0" dirty="0">
                          <a:solidFill>
                            <a:schemeClr val="tx1"/>
                          </a:solidFill>
                          <a:effectLst/>
                          <a:latin typeface="Calibri" panose="020F0502020204030204" pitchFamily="34" charset="0"/>
                          <a:cs typeface="Calibri" panose="020F0502020204030204" pitchFamily="34" charset="0"/>
                        </a:rPr>
                        <a:t>Πρόγραμμα Δίκαιης Αναπτυξιακής Μετάβασης </a:t>
                      </a:r>
                      <a:endParaRPr lang="el-GR" sz="16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3821" marR="43821" marT="0" marB="0" anchor="ctr">
                    <a:solidFill>
                      <a:schemeClr val="bg1">
                        <a:lumMod val="95000"/>
                      </a:schemeClr>
                    </a:solidFill>
                  </a:tcPr>
                </a:tc>
                <a:tc>
                  <a:txBody>
                    <a:bodyPr/>
                    <a:lstStyle/>
                    <a:p>
                      <a:pPr algn="ctr"/>
                      <a:endParaRPr lang="el-GR" sz="1600" dirty="0">
                        <a:solidFill>
                          <a:schemeClr val="tx1"/>
                        </a:solidFill>
                        <a:effectLst/>
                        <a:latin typeface="Calibri" panose="020F0502020204030204" pitchFamily="34" charset="0"/>
                        <a:cs typeface="Calibri" panose="020F0502020204030204" pitchFamily="34" charset="0"/>
                      </a:endParaRPr>
                    </a:p>
                    <a:p>
                      <a:pPr algn="ctr"/>
                      <a:r>
                        <a:rPr lang="el-GR" sz="1600" dirty="0">
                          <a:solidFill>
                            <a:schemeClr val="tx1"/>
                          </a:solidFill>
                          <a:effectLst/>
                          <a:latin typeface="Calibri" panose="020F0502020204030204" pitchFamily="34" charset="0"/>
                          <a:cs typeface="Calibri" panose="020F0502020204030204" pitchFamily="34" charset="0"/>
                        </a:rPr>
                        <a:t> </a:t>
                      </a:r>
                      <a:r>
                        <a:rPr lang="el-GR" sz="1600" b="0" dirty="0">
                          <a:solidFill>
                            <a:schemeClr val="tx1"/>
                          </a:solidFill>
                          <a:effectLst/>
                          <a:latin typeface="Calibri" panose="020F0502020204030204" pitchFamily="34" charset="0"/>
                          <a:cs typeface="Calibri" panose="020F0502020204030204" pitchFamily="34" charset="0"/>
                        </a:rPr>
                        <a:t>1 δισ.</a:t>
                      </a:r>
                      <a:endParaRPr lang="el-GR" sz="16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3821" marR="43821" marT="0" marB="0" anchor="ctr">
                    <a:solidFill>
                      <a:schemeClr val="bg1">
                        <a:lumMod val="95000"/>
                      </a:schemeClr>
                    </a:solidFill>
                  </a:tcPr>
                </a:tc>
                <a:extLst>
                  <a:ext uri="{0D108BD9-81ED-4DB2-BD59-A6C34878D82A}">
                    <a16:rowId xmlns:a16="http://schemas.microsoft.com/office/drawing/2014/main" val="3411457238"/>
                  </a:ext>
                </a:extLst>
              </a:tr>
              <a:tr h="503693">
                <a:tc>
                  <a:txBody>
                    <a:bodyPr/>
                    <a:lstStyle/>
                    <a:p>
                      <a:pPr algn="l"/>
                      <a:endParaRPr lang="el-GR" sz="1600" dirty="0">
                        <a:solidFill>
                          <a:schemeClr val="tx1"/>
                        </a:solidFill>
                        <a:effectLst/>
                        <a:latin typeface="Calibri" panose="020F0502020204030204" pitchFamily="34" charset="0"/>
                        <a:cs typeface="Calibri" panose="020F0502020204030204" pitchFamily="34" charset="0"/>
                      </a:endParaRPr>
                    </a:p>
                    <a:p>
                      <a:pPr algn="l"/>
                      <a:r>
                        <a:rPr lang="el-GR" sz="1600" dirty="0">
                          <a:solidFill>
                            <a:schemeClr val="tx1"/>
                          </a:solidFill>
                          <a:effectLst/>
                          <a:latin typeface="Calibri" panose="020F0502020204030204" pitchFamily="34" charset="0"/>
                          <a:cs typeface="Calibri" panose="020F0502020204030204" pitchFamily="34" charset="0"/>
                        </a:rPr>
                        <a:t>Ταμείο Ανάκαμψης </a:t>
                      </a:r>
                      <a:endParaRPr lang="el-GR"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3821" marR="43821" marT="0" marB="0" anchor="ctr"/>
                </a:tc>
                <a:tc>
                  <a:txBody>
                    <a:bodyPr/>
                    <a:lstStyle/>
                    <a:p>
                      <a:pPr algn="ctr"/>
                      <a:endParaRPr lang="el-GR" sz="1600" dirty="0">
                        <a:solidFill>
                          <a:schemeClr val="tx1"/>
                        </a:solidFill>
                        <a:effectLst/>
                        <a:latin typeface="Calibri" panose="020F0502020204030204" pitchFamily="34" charset="0"/>
                        <a:cs typeface="Calibri" panose="020F0502020204030204" pitchFamily="34" charset="0"/>
                      </a:endParaRPr>
                    </a:p>
                    <a:p>
                      <a:pPr algn="ctr"/>
                      <a:r>
                        <a:rPr lang="el-GR" sz="1600" dirty="0">
                          <a:solidFill>
                            <a:schemeClr val="tx1"/>
                          </a:solidFill>
                          <a:effectLst/>
                          <a:latin typeface="Calibri" panose="020F0502020204030204" pitchFamily="34" charset="0"/>
                          <a:cs typeface="Calibri" panose="020F0502020204030204" pitchFamily="34" charset="0"/>
                        </a:rPr>
                        <a:t>244 εκ.</a:t>
                      </a:r>
                      <a:endParaRPr lang="el-GR"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3821" marR="43821" marT="0" marB="0" anchor="ctr"/>
                </a:tc>
                <a:extLst>
                  <a:ext uri="{0D108BD9-81ED-4DB2-BD59-A6C34878D82A}">
                    <a16:rowId xmlns:a16="http://schemas.microsoft.com/office/drawing/2014/main" val="580618152"/>
                  </a:ext>
                </a:extLst>
              </a:tr>
              <a:tr h="503693">
                <a:tc>
                  <a:txBody>
                    <a:bodyPr/>
                    <a:lstStyle/>
                    <a:p>
                      <a:pPr algn="l"/>
                      <a:r>
                        <a:rPr lang="el-GR" sz="1600" dirty="0">
                          <a:solidFill>
                            <a:schemeClr val="tx1"/>
                          </a:solidFill>
                          <a:effectLst/>
                          <a:latin typeface="Calibri" panose="020F0502020204030204" pitchFamily="34" charset="0"/>
                          <a:cs typeface="Calibri" panose="020F0502020204030204" pitchFamily="34" charset="0"/>
                        </a:rPr>
                        <a:t>Πυλώνες 2 και 3 του μηχανισμού δίκαιης μετάβασης δημόσια και ιδιωτικά κεφάλαια </a:t>
                      </a:r>
                      <a:endParaRPr lang="el-GR"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3821" marR="43821" marT="0" marB="0" anchor="ctr"/>
                </a:tc>
                <a:tc>
                  <a:txBody>
                    <a:bodyPr/>
                    <a:lstStyle/>
                    <a:p>
                      <a:pPr algn="ctr"/>
                      <a:r>
                        <a:rPr lang="el-GR" sz="1600" dirty="0">
                          <a:solidFill>
                            <a:schemeClr val="tx1"/>
                          </a:solidFill>
                          <a:effectLst/>
                          <a:latin typeface="Calibri" panose="020F0502020204030204" pitchFamily="34" charset="0"/>
                          <a:cs typeface="Calibri" panose="020F0502020204030204" pitchFamily="34" charset="0"/>
                        </a:rPr>
                        <a:t> </a:t>
                      </a:r>
                    </a:p>
                    <a:p>
                      <a:pPr algn="ctr"/>
                      <a:r>
                        <a:rPr lang="el-GR" sz="1600" dirty="0">
                          <a:solidFill>
                            <a:schemeClr val="tx1"/>
                          </a:solidFill>
                          <a:effectLst/>
                          <a:latin typeface="Calibri" panose="020F0502020204030204" pitchFamily="34" charset="0"/>
                          <a:cs typeface="Calibri" panose="020F0502020204030204" pitchFamily="34" charset="0"/>
                        </a:rPr>
                        <a:t>  1,9 δισ.</a:t>
                      </a:r>
                      <a:endParaRPr lang="el-GR"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3821" marR="43821" marT="0" marB="0" anchor="ctr"/>
                </a:tc>
                <a:extLst>
                  <a:ext uri="{0D108BD9-81ED-4DB2-BD59-A6C34878D82A}">
                    <a16:rowId xmlns:a16="http://schemas.microsoft.com/office/drawing/2014/main" val="2639634156"/>
                  </a:ext>
                </a:extLst>
              </a:tr>
              <a:tr h="503693">
                <a:tc>
                  <a:txBody>
                    <a:bodyPr/>
                    <a:lstStyle/>
                    <a:p>
                      <a:pPr algn="l"/>
                      <a:endParaRPr lang="el-GR" sz="1600" dirty="0">
                        <a:solidFill>
                          <a:schemeClr val="tx1"/>
                        </a:solidFill>
                        <a:effectLst/>
                        <a:latin typeface="Calibri" panose="020F0502020204030204" pitchFamily="34" charset="0"/>
                        <a:cs typeface="Calibri" panose="020F0502020204030204" pitchFamily="34" charset="0"/>
                      </a:endParaRPr>
                    </a:p>
                    <a:p>
                      <a:pPr algn="l"/>
                      <a:r>
                        <a:rPr lang="el-GR" sz="1600" dirty="0">
                          <a:solidFill>
                            <a:schemeClr val="tx1"/>
                          </a:solidFill>
                          <a:effectLst/>
                          <a:latin typeface="Calibri" panose="020F0502020204030204" pitchFamily="34" charset="0"/>
                          <a:cs typeface="Calibri" panose="020F0502020204030204" pitchFamily="34" charset="0"/>
                        </a:rPr>
                        <a:t>Επενδύσεις επιπλέον ιδιωτικά κεφάλαια </a:t>
                      </a:r>
                      <a:endParaRPr lang="el-GR"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3821" marR="43821" marT="0" marB="0" anchor="ctr"/>
                </a:tc>
                <a:tc>
                  <a:txBody>
                    <a:bodyPr/>
                    <a:lstStyle/>
                    <a:p>
                      <a:pPr algn="ctr"/>
                      <a:r>
                        <a:rPr lang="el-GR" sz="1600" dirty="0">
                          <a:solidFill>
                            <a:schemeClr val="tx1"/>
                          </a:solidFill>
                          <a:effectLst/>
                          <a:latin typeface="Calibri" panose="020F0502020204030204" pitchFamily="34" charset="0"/>
                          <a:cs typeface="Calibri" panose="020F0502020204030204" pitchFamily="34" charset="0"/>
                        </a:rPr>
                        <a:t> </a:t>
                      </a:r>
                    </a:p>
                    <a:p>
                      <a:pPr algn="ctr"/>
                      <a:r>
                        <a:rPr lang="el-GR" sz="1600" dirty="0">
                          <a:solidFill>
                            <a:schemeClr val="tx1"/>
                          </a:solidFill>
                          <a:effectLst/>
                          <a:latin typeface="Calibri" panose="020F0502020204030204" pitchFamily="34" charset="0"/>
                          <a:cs typeface="Calibri" panose="020F0502020204030204" pitchFamily="34" charset="0"/>
                        </a:rPr>
                        <a:t>   900 εκ.</a:t>
                      </a:r>
                      <a:endParaRPr lang="el-GR"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3821" marR="43821" marT="0" marB="0" anchor="ctr"/>
                </a:tc>
                <a:extLst>
                  <a:ext uri="{0D108BD9-81ED-4DB2-BD59-A6C34878D82A}">
                    <a16:rowId xmlns:a16="http://schemas.microsoft.com/office/drawing/2014/main" val="3733152701"/>
                  </a:ext>
                </a:extLst>
              </a:tr>
              <a:tr h="503693">
                <a:tc>
                  <a:txBody>
                    <a:bodyPr/>
                    <a:lstStyle/>
                    <a:p>
                      <a:pPr algn="l"/>
                      <a:endParaRPr lang="el-GR" sz="1600" dirty="0">
                        <a:solidFill>
                          <a:schemeClr val="tx1"/>
                        </a:solidFill>
                        <a:effectLst/>
                        <a:latin typeface="Calibri" panose="020F0502020204030204" pitchFamily="34" charset="0"/>
                        <a:cs typeface="Calibri" panose="020F0502020204030204" pitchFamily="34" charset="0"/>
                      </a:endParaRPr>
                    </a:p>
                    <a:p>
                      <a:pPr algn="l"/>
                      <a:r>
                        <a:rPr lang="el-GR" sz="1600" dirty="0">
                          <a:solidFill>
                            <a:schemeClr val="tx1"/>
                          </a:solidFill>
                          <a:effectLst/>
                          <a:latin typeface="Calibri" panose="020F0502020204030204" pitchFamily="34" charset="0"/>
                          <a:cs typeface="Calibri" panose="020F0502020204030204" pitchFamily="34" charset="0"/>
                        </a:rPr>
                        <a:t>Νέο ΠΕΠ Δυτικής Μακεδονίας </a:t>
                      </a:r>
                      <a:endParaRPr lang="el-GR"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3821" marR="43821" marT="0" marB="0" anchor="ctr"/>
                </a:tc>
                <a:tc>
                  <a:txBody>
                    <a:bodyPr/>
                    <a:lstStyle/>
                    <a:p>
                      <a:pPr algn="ctr"/>
                      <a:endParaRPr lang="el-GR" sz="1600" dirty="0">
                        <a:solidFill>
                          <a:schemeClr val="tx1"/>
                        </a:solidFill>
                        <a:effectLst/>
                        <a:latin typeface="Calibri" panose="020F0502020204030204" pitchFamily="34" charset="0"/>
                        <a:cs typeface="Calibri" panose="020F0502020204030204" pitchFamily="34" charset="0"/>
                      </a:endParaRPr>
                    </a:p>
                    <a:p>
                      <a:pPr algn="ctr"/>
                      <a:r>
                        <a:rPr lang="el-GR" sz="1600" dirty="0">
                          <a:solidFill>
                            <a:schemeClr val="tx1"/>
                          </a:solidFill>
                          <a:effectLst/>
                          <a:latin typeface="Calibri" panose="020F0502020204030204" pitchFamily="34" charset="0"/>
                          <a:cs typeface="Calibri" panose="020F0502020204030204" pitchFamily="34" charset="0"/>
                        </a:rPr>
                        <a:t>394 εκ.</a:t>
                      </a:r>
                      <a:endParaRPr lang="el-GR"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3821" marR="43821" marT="0" marB="0" anchor="ctr"/>
                </a:tc>
                <a:extLst>
                  <a:ext uri="{0D108BD9-81ED-4DB2-BD59-A6C34878D82A}">
                    <a16:rowId xmlns:a16="http://schemas.microsoft.com/office/drawing/2014/main" val="72738234"/>
                  </a:ext>
                </a:extLst>
              </a:tr>
              <a:tr h="503693">
                <a:tc>
                  <a:txBody>
                    <a:bodyPr/>
                    <a:lstStyle/>
                    <a:p>
                      <a:pPr algn="l"/>
                      <a:endParaRPr lang="el-GR" sz="1600" dirty="0">
                        <a:solidFill>
                          <a:schemeClr val="tx1"/>
                        </a:solidFill>
                        <a:effectLst/>
                        <a:latin typeface="Calibri" panose="020F0502020204030204" pitchFamily="34" charset="0"/>
                        <a:cs typeface="Calibri" panose="020F0502020204030204" pitchFamily="34" charset="0"/>
                      </a:endParaRPr>
                    </a:p>
                    <a:p>
                      <a:pPr algn="l"/>
                      <a:r>
                        <a:rPr lang="el-GR" sz="1600" dirty="0">
                          <a:solidFill>
                            <a:schemeClr val="tx1"/>
                          </a:solidFill>
                          <a:effectLst/>
                          <a:latin typeface="Calibri" panose="020F0502020204030204" pitchFamily="34" charset="0"/>
                          <a:cs typeface="Calibri" panose="020F0502020204030204" pitchFamily="34" charset="0"/>
                        </a:rPr>
                        <a:t>Νέο ταμειακό πρόγραμμα ΕΣΠΑ </a:t>
                      </a:r>
                      <a:endParaRPr lang="el-GR"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3821" marR="43821" marT="0" marB="0" anchor="ctr"/>
                </a:tc>
                <a:tc>
                  <a:txBody>
                    <a:bodyPr/>
                    <a:lstStyle/>
                    <a:p>
                      <a:pPr algn="ctr"/>
                      <a:endParaRPr lang="el-GR" sz="1600" dirty="0">
                        <a:solidFill>
                          <a:schemeClr val="tx1"/>
                        </a:solidFill>
                        <a:effectLst/>
                        <a:latin typeface="Calibri" panose="020F0502020204030204" pitchFamily="34" charset="0"/>
                        <a:cs typeface="Calibri" panose="020F0502020204030204" pitchFamily="34" charset="0"/>
                      </a:endParaRPr>
                    </a:p>
                    <a:p>
                      <a:pPr algn="ctr"/>
                      <a:r>
                        <a:rPr lang="el-GR" sz="1600" dirty="0">
                          <a:solidFill>
                            <a:schemeClr val="tx1"/>
                          </a:solidFill>
                          <a:effectLst/>
                          <a:latin typeface="Calibri" panose="020F0502020204030204" pitchFamily="34" charset="0"/>
                          <a:cs typeface="Calibri" panose="020F0502020204030204" pitchFamily="34" charset="0"/>
                        </a:rPr>
                        <a:t>350 εκ.</a:t>
                      </a:r>
                      <a:endParaRPr lang="el-GR"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3821" marR="43821" marT="0" marB="0" anchor="ctr"/>
                </a:tc>
                <a:extLst>
                  <a:ext uri="{0D108BD9-81ED-4DB2-BD59-A6C34878D82A}">
                    <a16:rowId xmlns:a16="http://schemas.microsoft.com/office/drawing/2014/main" val="2916701397"/>
                  </a:ext>
                </a:extLst>
              </a:tr>
              <a:tr h="503693">
                <a:tc>
                  <a:txBody>
                    <a:bodyPr/>
                    <a:lstStyle/>
                    <a:p>
                      <a:pPr algn="l"/>
                      <a:r>
                        <a:rPr lang="el-GR" sz="1600" dirty="0">
                          <a:solidFill>
                            <a:schemeClr val="tx1"/>
                          </a:solidFill>
                          <a:effectLst/>
                          <a:latin typeface="Calibri" panose="020F0502020204030204" pitchFamily="34" charset="0"/>
                          <a:cs typeface="Calibri" panose="020F0502020204030204" pitchFamily="34" charset="0"/>
                        </a:rPr>
                        <a:t>Ταμείο Ανάκαμψης για λοιπά έργα πράσινης ψηφιακής μετάβασης στη Δυτική Μακεδονία </a:t>
                      </a:r>
                      <a:endParaRPr lang="el-GR"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3821" marR="43821" marT="0" marB="0" anchor="ctr"/>
                </a:tc>
                <a:tc>
                  <a:txBody>
                    <a:bodyPr/>
                    <a:lstStyle/>
                    <a:p>
                      <a:pPr algn="ctr"/>
                      <a:r>
                        <a:rPr lang="el-GR" sz="1600" dirty="0">
                          <a:solidFill>
                            <a:schemeClr val="tx1"/>
                          </a:solidFill>
                          <a:effectLst/>
                          <a:latin typeface="Calibri" panose="020F0502020204030204" pitchFamily="34" charset="0"/>
                          <a:cs typeface="Calibri" panose="020F0502020204030204" pitchFamily="34" charset="0"/>
                        </a:rPr>
                        <a:t> </a:t>
                      </a:r>
                    </a:p>
                    <a:p>
                      <a:pPr algn="ctr"/>
                      <a:r>
                        <a:rPr lang="el-GR" sz="1600" dirty="0">
                          <a:solidFill>
                            <a:schemeClr val="tx1"/>
                          </a:solidFill>
                          <a:effectLst/>
                          <a:latin typeface="Calibri" panose="020F0502020204030204" pitchFamily="34" charset="0"/>
                          <a:cs typeface="Calibri" panose="020F0502020204030204" pitchFamily="34" charset="0"/>
                        </a:rPr>
                        <a:t> 250 εκ.</a:t>
                      </a:r>
                      <a:endParaRPr lang="el-GR"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3821" marR="43821" marT="0" marB="0" anchor="ctr"/>
                </a:tc>
                <a:extLst>
                  <a:ext uri="{0D108BD9-81ED-4DB2-BD59-A6C34878D82A}">
                    <a16:rowId xmlns:a16="http://schemas.microsoft.com/office/drawing/2014/main" val="980721895"/>
                  </a:ext>
                </a:extLst>
              </a:tr>
              <a:tr h="550148">
                <a:tc>
                  <a:txBody>
                    <a:bodyPr/>
                    <a:lstStyle/>
                    <a:p>
                      <a:pPr algn="l"/>
                      <a:endParaRPr lang="el-GR" sz="1600" dirty="0">
                        <a:solidFill>
                          <a:schemeClr val="tx1"/>
                        </a:solidFill>
                        <a:effectLst/>
                        <a:latin typeface="Calibri" panose="020F0502020204030204" pitchFamily="34" charset="0"/>
                        <a:cs typeface="Calibri" panose="020F0502020204030204" pitchFamily="34" charset="0"/>
                      </a:endParaRPr>
                    </a:p>
                    <a:p>
                      <a:pPr algn="l"/>
                      <a:r>
                        <a:rPr lang="el-GR" sz="1600" dirty="0">
                          <a:solidFill>
                            <a:schemeClr val="tx1"/>
                          </a:solidFill>
                          <a:effectLst/>
                          <a:latin typeface="Calibri" panose="020F0502020204030204" pitchFamily="34" charset="0"/>
                          <a:cs typeface="Calibri" panose="020F0502020204030204" pitchFamily="34" charset="0"/>
                        </a:rPr>
                        <a:t>Πράσινο Ταμείο </a:t>
                      </a:r>
                      <a:endParaRPr lang="el-GR"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3821" marR="43821" marT="0" marB="0" anchor="ctr"/>
                </a:tc>
                <a:tc>
                  <a:txBody>
                    <a:bodyPr/>
                    <a:lstStyle/>
                    <a:p>
                      <a:pPr algn="ctr"/>
                      <a:endParaRPr lang="el-GR" sz="1600" dirty="0">
                        <a:solidFill>
                          <a:schemeClr val="tx1"/>
                        </a:solidFill>
                        <a:effectLst/>
                        <a:latin typeface="Calibri" panose="020F0502020204030204" pitchFamily="34" charset="0"/>
                        <a:cs typeface="Calibri" panose="020F0502020204030204" pitchFamily="34" charset="0"/>
                      </a:endParaRPr>
                    </a:p>
                    <a:p>
                      <a:pPr algn="ctr"/>
                      <a:r>
                        <a:rPr lang="el-GR" sz="1600" dirty="0">
                          <a:solidFill>
                            <a:schemeClr val="tx1"/>
                          </a:solidFill>
                          <a:effectLst/>
                          <a:latin typeface="Calibri" panose="020F0502020204030204" pitchFamily="34" charset="0"/>
                          <a:cs typeface="Calibri" panose="020F0502020204030204" pitchFamily="34" charset="0"/>
                        </a:rPr>
                        <a:t>150 εκ.</a:t>
                      </a:r>
                      <a:endParaRPr lang="el-GR"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3821" marR="43821" marT="0" marB="0" anchor="ctr"/>
                </a:tc>
                <a:extLst>
                  <a:ext uri="{0D108BD9-81ED-4DB2-BD59-A6C34878D82A}">
                    <a16:rowId xmlns:a16="http://schemas.microsoft.com/office/drawing/2014/main" val="747516050"/>
                  </a:ext>
                </a:extLst>
              </a:tr>
              <a:tr h="503693">
                <a:tc>
                  <a:txBody>
                    <a:bodyPr/>
                    <a:lstStyle/>
                    <a:p>
                      <a:pPr algn="l"/>
                      <a:endParaRPr lang="el-GR" sz="1600" dirty="0">
                        <a:solidFill>
                          <a:schemeClr val="tx1"/>
                        </a:solidFill>
                        <a:effectLst/>
                        <a:latin typeface="Calibri" panose="020F0502020204030204" pitchFamily="34" charset="0"/>
                        <a:cs typeface="Calibri" panose="020F0502020204030204" pitchFamily="34" charset="0"/>
                      </a:endParaRPr>
                    </a:p>
                    <a:p>
                      <a:pPr algn="l"/>
                      <a:r>
                        <a:rPr lang="el-GR" sz="1600" dirty="0" err="1">
                          <a:solidFill>
                            <a:schemeClr val="tx1"/>
                          </a:solidFill>
                          <a:effectLst/>
                          <a:latin typeface="Calibri" panose="020F0502020204030204" pitchFamily="34" charset="0"/>
                          <a:cs typeface="Calibri" panose="020F0502020204030204" pitchFamily="34" charset="0"/>
                        </a:rPr>
                        <a:t>Λιγνιτικός</a:t>
                      </a:r>
                      <a:r>
                        <a:rPr lang="el-GR" sz="1600" dirty="0">
                          <a:solidFill>
                            <a:schemeClr val="tx1"/>
                          </a:solidFill>
                          <a:effectLst/>
                          <a:latin typeface="Calibri" panose="020F0502020204030204" pitchFamily="34" charset="0"/>
                          <a:cs typeface="Calibri" panose="020F0502020204030204" pitchFamily="34" charset="0"/>
                        </a:rPr>
                        <a:t> Πόρος </a:t>
                      </a:r>
                      <a:endParaRPr lang="el-GR"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3821" marR="43821" marT="0" marB="0" anchor="ctr"/>
                </a:tc>
                <a:tc>
                  <a:txBody>
                    <a:bodyPr/>
                    <a:lstStyle/>
                    <a:p>
                      <a:pPr algn="ctr"/>
                      <a:endParaRPr lang="el-GR" sz="1600" dirty="0">
                        <a:solidFill>
                          <a:schemeClr val="tx1"/>
                        </a:solidFill>
                        <a:effectLst/>
                        <a:latin typeface="Calibri" panose="020F0502020204030204" pitchFamily="34" charset="0"/>
                        <a:cs typeface="Calibri" panose="020F0502020204030204" pitchFamily="34" charset="0"/>
                      </a:endParaRPr>
                    </a:p>
                    <a:p>
                      <a:pPr algn="ctr"/>
                      <a:r>
                        <a:rPr lang="el-GR" sz="1600" dirty="0">
                          <a:solidFill>
                            <a:schemeClr val="tx1"/>
                          </a:solidFill>
                          <a:effectLst/>
                          <a:latin typeface="Calibri" panose="020F0502020204030204" pitchFamily="34" charset="0"/>
                          <a:cs typeface="Calibri" panose="020F0502020204030204" pitchFamily="34" charset="0"/>
                        </a:rPr>
                        <a:t>70 εκ.</a:t>
                      </a:r>
                      <a:endParaRPr lang="el-GR"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3821" marR="43821" marT="0" marB="0" anchor="ctr"/>
                </a:tc>
                <a:extLst>
                  <a:ext uri="{0D108BD9-81ED-4DB2-BD59-A6C34878D82A}">
                    <a16:rowId xmlns:a16="http://schemas.microsoft.com/office/drawing/2014/main" val="1340310552"/>
                  </a:ext>
                </a:extLst>
              </a:tr>
              <a:tr h="503693">
                <a:tc>
                  <a:txBody>
                    <a:bodyPr/>
                    <a:lstStyle/>
                    <a:p>
                      <a:pPr algn="l"/>
                      <a:endParaRPr lang="el-GR" sz="1600" dirty="0">
                        <a:solidFill>
                          <a:schemeClr val="tx1"/>
                        </a:solidFill>
                        <a:effectLst/>
                        <a:latin typeface="Calibri" panose="020F0502020204030204" pitchFamily="34" charset="0"/>
                        <a:cs typeface="Calibri" panose="020F0502020204030204" pitchFamily="34" charset="0"/>
                      </a:endParaRPr>
                    </a:p>
                    <a:p>
                      <a:pPr algn="l"/>
                      <a:r>
                        <a:rPr lang="el-GR" sz="1600" dirty="0">
                          <a:solidFill>
                            <a:schemeClr val="tx1"/>
                          </a:solidFill>
                          <a:effectLst/>
                          <a:latin typeface="Calibri" panose="020F0502020204030204" pitchFamily="34" charset="0"/>
                          <a:cs typeface="Calibri" panose="020F0502020204030204" pitchFamily="34" charset="0"/>
                        </a:rPr>
                        <a:t>Επενδύσεις ΔΕΣΦΑ </a:t>
                      </a:r>
                      <a:endParaRPr lang="el-GR"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3821" marR="43821" marT="0" marB="0" anchor="ctr"/>
                </a:tc>
                <a:tc>
                  <a:txBody>
                    <a:bodyPr/>
                    <a:lstStyle/>
                    <a:p>
                      <a:pPr algn="ctr"/>
                      <a:endParaRPr lang="el-GR" sz="1600" dirty="0">
                        <a:solidFill>
                          <a:schemeClr val="tx1"/>
                        </a:solidFill>
                        <a:effectLst/>
                        <a:latin typeface="Calibri" panose="020F0502020204030204" pitchFamily="34" charset="0"/>
                        <a:cs typeface="Calibri" panose="020F0502020204030204" pitchFamily="34" charset="0"/>
                      </a:endParaRPr>
                    </a:p>
                    <a:p>
                      <a:pPr algn="ctr"/>
                      <a:r>
                        <a:rPr lang="el-GR" sz="1600" dirty="0">
                          <a:solidFill>
                            <a:schemeClr val="tx1"/>
                          </a:solidFill>
                          <a:effectLst/>
                          <a:latin typeface="Calibri" panose="020F0502020204030204" pitchFamily="34" charset="0"/>
                          <a:cs typeface="Calibri" panose="020F0502020204030204" pitchFamily="34" charset="0"/>
                        </a:rPr>
                        <a:t>150 εκ.</a:t>
                      </a:r>
                      <a:endParaRPr lang="el-GR"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3821" marR="43821" marT="0" marB="0" anchor="ctr"/>
                </a:tc>
                <a:extLst>
                  <a:ext uri="{0D108BD9-81ED-4DB2-BD59-A6C34878D82A}">
                    <a16:rowId xmlns:a16="http://schemas.microsoft.com/office/drawing/2014/main" val="348973592"/>
                  </a:ext>
                </a:extLst>
              </a:tr>
              <a:tr h="503693">
                <a:tc>
                  <a:txBody>
                    <a:bodyPr/>
                    <a:lstStyle/>
                    <a:p>
                      <a:pPr algn="l"/>
                      <a:endParaRPr lang="el-GR" sz="1600" dirty="0">
                        <a:solidFill>
                          <a:schemeClr val="tx1"/>
                        </a:solidFill>
                        <a:effectLst/>
                        <a:latin typeface="Calibri" panose="020F0502020204030204" pitchFamily="34" charset="0"/>
                        <a:cs typeface="Calibri" panose="020F0502020204030204" pitchFamily="34" charset="0"/>
                      </a:endParaRPr>
                    </a:p>
                    <a:p>
                      <a:pPr algn="l"/>
                      <a:r>
                        <a:rPr lang="el-GR" sz="1600" dirty="0">
                          <a:solidFill>
                            <a:schemeClr val="tx1"/>
                          </a:solidFill>
                          <a:effectLst/>
                          <a:latin typeface="Calibri" panose="020F0502020204030204" pitchFamily="34" charset="0"/>
                          <a:cs typeface="Calibri" panose="020F0502020204030204" pitchFamily="34" charset="0"/>
                        </a:rPr>
                        <a:t>Επενδύσεις ΔΕΗ </a:t>
                      </a:r>
                      <a:endParaRPr lang="el-GR"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3821" marR="43821" marT="0" marB="0" anchor="ctr"/>
                </a:tc>
                <a:tc>
                  <a:txBody>
                    <a:bodyPr/>
                    <a:lstStyle/>
                    <a:p>
                      <a:pPr algn="ctr"/>
                      <a:endParaRPr lang="el-GR" sz="1600" dirty="0">
                        <a:solidFill>
                          <a:schemeClr val="tx1"/>
                        </a:solidFill>
                        <a:effectLst/>
                        <a:latin typeface="Calibri" panose="020F0502020204030204" pitchFamily="34" charset="0"/>
                        <a:cs typeface="Calibri" panose="020F0502020204030204" pitchFamily="34" charset="0"/>
                      </a:endParaRPr>
                    </a:p>
                    <a:p>
                      <a:pPr algn="ctr"/>
                      <a:r>
                        <a:rPr lang="el-GR" sz="1600" dirty="0">
                          <a:solidFill>
                            <a:schemeClr val="tx1"/>
                          </a:solidFill>
                          <a:effectLst/>
                          <a:latin typeface="Calibri" panose="020F0502020204030204" pitchFamily="34" charset="0"/>
                          <a:cs typeface="Calibri" panose="020F0502020204030204" pitchFamily="34" charset="0"/>
                        </a:rPr>
                        <a:t>2 δισ.</a:t>
                      </a:r>
                      <a:endParaRPr lang="el-GR"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3821" marR="43821" marT="0" marB="0" anchor="ctr"/>
                </a:tc>
                <a:extLst>
                  <a:ext uri="{0D108BD9-81ED-4DB2-BD59-A6C34878D82A}">
                    <a16:rowId xmlns:a16="http://schemas.microsoft.com/office/drawing/2014/main" val="3341125015"/>
                  </a:ext>
                </a:extLst>
              </a:tr>
              <a:tr h="503693">
                <a:tc>
                  <a:txBody>
                    <a:bodyPr/>
                    <a:lstStyle/>
                    <a:p>
                      <a:pPr algn="l"/>
                      <a:endParaRPr lang="el-GR" sz="1600" dirty="0">
                        <a:solidFill>
                          <a:schemeClr val="tx1"/>
                        </a:solidFill>
                        <a:effectLst/>
                        <a:latin typeface="Calibri" panose="020F0502020204030204" pitchFamily="34" charset="0"/>
                        <a:cs typeface="Calibri" panose="020F0502020204030204" pitchFamily="34" charset="0"/>
                      </a:endParaRPr>
                    </a:p>
                    <a:p>
                      <a:pPr algn="l"/>
                      <a:r>
                        <a:rPr lang="el-GR" sz="1600" b="1" dirty="0">
                          <a:solidFill>
                            <a:schemeClr val="tx1"/>
                          </a:solidFill>
                          <a:effectLst/>
                          <a:latin typeface="Calibri" panose="020F0502020204030204" pitchFamily="34" charset="0"/>
                          <a:cs typeface="Calibri" panose="020F0502020204030204" pitchFamily="34" charset="0"/>
                        </a:rPr>
                        <a:t>ΣΥΝΟΛΟ</a:t>
                      </a:r>
                      <a:endParaRPr lang="el-GR" sz="1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3821" marR="43821" marT="0" marB="0" anchor="ctr"/>
                </a:tc>
                <a:tc>
                  <a:txBody>
                    <a:bodyPr/>
                    <a:lstStyle/>
                    <a:p>
                      <a:pPr algn="ctr"/>
                      <a:endParaRPr lang="el-GR" sz="1600" dirty="0">
                        <a:solidFill>
                          <a:schemeClr val="tx1"/>
                        </a:solidFill>
                        <a:effectLst/>
                        <a:latin typeface="Calibri" panose="020F0502020204030204" pitchFamily="34" charset="0"/>
                        <a:cs typeface="Calibri" panose="020F0502020204030204" pitchFamily="34" charset="0"/>
                      </a:endParaRPr>
                    </a:p>
                    <a:p>
                      <a:pPr algn="ctr"/>
                      <a:r>
                        <a:rPr lang="el-GR" sz="1600" b="1" dirty="0">
                          <a:solidFill>
                            <a:schemeClr val="tx1"/>
                          </a:solidFill>
                          <a:effectLst/>
                          <a:latin typeface="Calibri" panose="020F0502020204030204" pitchFamily="34" charset="0"/>
                          <a:cs typeface="Calibri" panose="020F0502020204030204" pitchFamily="34" charset="0"/>
                        </a:rPr>
                        <a:t>7,408 δισ.</a:t>
                      </a:r>
                      <a:endParaRPr lang="el-GR" sz="1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3821" marR="43821" marT="0" marB="0" anchor="ctr"/>
                </a:tc>
                <a:extLst>
                  <a:ext uri="{0D108BD9-81ED-4DB2-BD59-A6C34878D82A}">
                    <a16:rowId xmlns:a16="http://schemas.microsoft.com/office/drawing/2014/main" val="1717292371"/>
                  </a:ext>
                </a:extLst>
              </a:tr>
            </a:tbl>
          </a:graphicData>
        </a:graphic>
      </p:graphicFrame>
    </p:spTree>
    <p:extLst>
      <p:ext uri="{BB962C8B-B14F-4D97-AF65-F5344CB8AC3E}">
        <p14:creationId xmlns:p14="http://schemas.microsoft.com/office/powerpoint/2010/main" val="4293573031"/>
      </p:ext>
    </p:extLst>
  </p:cSld>
  <p:clrMapOvr>
    <a:masterClrMapping/>
  </p:clrMapOvr>
</p:sld>
</file>

<file path=ppt/theme/theme1.xml><?xml version="1.0" encoding="utf-8"?>
<a:theme xmlns:a="http://schemas.openxmlformats.org/drawingml/2006/main" name="Όψη">
  <a:themeElements>
    <a:clrScheme name="Προσαρμοσμένος 4">
      <a:dk1>
        <a:sysClr val="windowText" lastClr="000000"/>
      </a:dk1>
      <a:lt1>
        <a:sysClr val="window" lastClr="FFFFFF"/>
      </a:lt1>
      <a:dk2>
        <a:srgbClr val="17406D"/>
      </a:dk2>
      <a:lt2>
        <a:srgbClr val="DBEFF9"/>
      </a:lt2>
      <a:accent1>
        <a:srgbClr val="112F51"/>
      </a:accent1>
      <a:accent2>
        <a:srgbClr val="438AD7"/>
      </a:accent2>
      <a:accent3>
        <a:srgbClr val="76C2E8"/>
      </a:accent3>
      <a:accent4>
        <a:srgbClr val="10CF9B"/>
      </a:accent4>
      <a:accent5>
        <a:srgbClr val="7CCA62"/>
      </a:accent5>
      <a:accent6>
        <a:srgbClr val="A5C249"/>
      </a:accent6>
      <a:hlink>
        <a:srgbClr val="F49100"/>
      </a:hlink>
      <a:folHlink>
        <a:srgbClr val="85DFD0"/>
      </a:folHlink>
    </a:clrScheme>
    <a:fontScheme name="Όψη">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Ρίζες">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3714</TotalTime>
  <Words>5433</Words>
  <Application>Microsoft Office PowerPoint</Application>
  <PresentationFormat>Ευρεία οθόνη</PresentationFormat>
  <Paragraphs>755</Paragraphs>
  <Slides>37</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37</vt:i4>
      </vt:variant>
    </vt:vector>
  </HeadingPairs>
  <TitlesOfParts>
    <vt:vector size="43" baseType="lpstr">
      <vt:lpstr>Arial</vt:lpstr>
      <vt:lpstr>Calibri</vt:lpstr>
      <vt:lpstr>Trebuchet MS</vt:lpstr>
      <vt:lpstr>Wingdings</vt:lpstr>
      <vt:lpstr>Wingdings 3</vt:lpstr>
      <vt:lpstr>Όψη</vt:lpstr>
      <vt:lpstr>Παρουσίαση του PowerPoint</vt:lpstr>
      <vt:lpstr>Σε ευθυγράμμιση με τον ευρωπαϊκό στόχο περί μείωσης των εκπομπών ρύπων κατά 55% έως το 2030, η απόφαση του Πρωθυπουργού Κυριάκου Μητσοτάκη, το 2019 από το βήμα της Γενικής Συνέλευσης του ΟΗΕ για αλλαγή του παραγωγικού μοντέλου στις λιγνιτικές περιοχές της χώρας έως το 2028, αποτέλεσε ορόσημο για τη χάραξη της πολιτικής Δίκαιης Αναπτυξιακής Μετάβασης, καθιστώντας την Ελλάδα πρωτοπόρο στην ΕΕ.  Ο εθνικός σχεδιασμός για τη Δίκαιη Αναπτυξιακή Μετάβαση και τα μέτρα που περιλαμβάνει, έθεσαν τις περιοχές μετάβασης στο κέντρο του επενδυτικού ενδιαφέροντος, με έμφαση στους τομείς της ενέργειας και του περιβάλλοντος. Η αντικατάσταση του άνθρακα από βιώσιμες και ανταγωνιστικότερες μεθόδους ηλεκτροπαραγωγής με την παράλληλη αλλαγή του παραγωγικού μοντέλου, ανοίγουν ένα ακόμα μεγάλο επενδυτικό πεδίο για την επιχειρηματικότητα.  Επενδύσεις σε τομείς όπως η βιομηχανία και η μεταποίηση, η “καθαρή ενέργεια”, ο βιώσιμος τουρισμός και η τεχνολογία, εξασφαλίζουν μια τελείως διαφορετική προοπτική ανάπτυξης για τη χώρα μας, την εθνική οικονομία και την ελληνική κοινωνία.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363</cp:revision>
  <cp:lastPrinted>2022-05-24T11:59:29Z</cp:lastPrinted>
  <dcterms:created xsi:type="dcterms:W3CDTF">2022-01-04T10:34:52Z</dcterms:created>
  <dcterms:modified xsi:type="dcterms:W3CDTF">2022-05-25T06:59:33Z</dcterms:modified>
</cp:coreProperties>
</file>